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sldIdLst>
    <p:sldId id="268" r:id="rId6"/>
    <p:sldId id="256" r:id="rId7"/>
    <p:sldId id="267" r:id="rId8"/>
    <p:sldId id="266" r:id="rId9"/>
    <p:sldId id="276" r:id="rId10"/>
    <p:sldId id="278" r:id="rId11"/>
    <p:sldId id="257" r:id="rId12"/>
    <p:sldId id="273" r:id="rId13"/>
    <p:sldId id="258" r:id="rId14"/>
    <p:sldId id="260" r:id="rId15"/>
    <p:sldId id="261" r:id="rId16"/>
    <p:sldId id="262" r:id="rId17"/>
    <p:sldId id="263" r:id="rId18"/>
    <p:sldId id="265" r:id="rId19"/>
    <p:sldId id="272" r:id="rId20"/>
    <p:sldId id="264" r:id="rId21"/>
    <p:sldId id="275" r:id="rId22"/>
    <p:sldId id="270" r:id="rId23"/>
    <p:sldId id="271" r:id="rId24"/>
    <p:sldId id="269" r:id="rId25"/>
    <p:sldId id="274"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C70DF7-9CA4-47A3-A243-18401A94D8EF}" v="79" dt="2023-12-08T11:51:56.1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141" autoAdjust="0"/>
  </p:normalViewPr>
  <p:slideViewPr>
    <p:cSldViewPr snapToGrid="0">
      <p:cViewPr varScale="1">
        <p:scale>
          <a:sx n="67" d="100"/>
          <a:sy n="67" d="100"/>
        </p:scale>
        <p:origin x="126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6099B-FACE-4F81-BFBC-13F00172CEF6}" type="datetimeFigureOut">
              <a:rPr lang="en-GB" smtClean="0"/>
              <a:t>05/12/2023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A09FF9-7021-4DE6-AB17-E831DAAD46CE}" type="slidenum">
              <a:rPr lang="en-GB" smtClean="0"/>
              <a:t>‹#›</a:t>
            </a:fld>
            <a:endParaRPr lang="en-GB"/>
          </a:p>
        </p:txBody>
      </p:sp>
    </p:spTree>
    <p:extLst>
      <p:ext uri="{BB962C8B-B14F-4D97-AF65-F5344CB8AC3E}">
        <p14:creationId xmlns:p14="http://schemas.microsoft.com/office/powerpoint/2010/main" val="12533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etsachieve.co.uk/helpquestions/using-self-evaluat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elo.education.gov.sco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holar.hw.ac.uk/why.html#availableCours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etsachieve.co.uk/helpquestions/using-lear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letsachieve.co.uk/helpquestions/using-self-evaluate/" TargetMode="External"/><Relationship Id="rId4" Type="http://schemas.openxmlformats.org/officeDocument/2006/relationships/hyperlink" Target="https://letsachieve.co.uk/helpquestions/using-asses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tsachieve.co.uk/helpquestions/using-asses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yourself</a:t>
            </a:r>
          </a:p>
          <a:p>
            <a:r>
              <a:rPr lang="en-GB" dirty="0"/>
              <a:t>Housekeeping – mention recording. Recording will be stopped for questions if time</a:t>
            </a:r>
          </a:p>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1</a:t>
            </a:fld>
            <a:endParaRPr lang="en-GB"/>
          </a:p>
        </p:txBody>
      </p:sp>
    </p:spTree>
    <p:extLst>
      <p:ext uri="{BB962C8B-B14F-4D97-AF65-F5344CB8AC3E}">
        <p14:creationId xmlns:p14="http://schemas.microsoft.com/office/powerpoint/2010/main" val="1680613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0" i="0" dirty="0">
                <a:solidFill>
                  <a:srgbClr val="424242"/>
                </a:solidFill>
                <a:effectLst/>
                <a:latin typeface="Source Sans Pro" panose="020B0503030403020204" pitchFamily="34" charset="0"/>
              </a:rPr>
              <a:t>Self-</a:t>
            </a:r>
            <a:r>
              <a:rPr lang="en-GB" b="1" i="0" dirty="0">
                <a:solidFill>
                  <a:srgbClr val="424242"/>
                </a:solidFill>
                <a:effectLst/>
                <a:latin typeface="Source Sans Pro" panose="020B0503030403020204" pitchFamily="34" charset="0"/>
              </a:rPr>
              <a:t>Evaluate</a:t>
            </a:r>
            <a:r>
              <a:rPr lang="en-GB" b="0" i="0" dirty="0">
                <a:solidFill>
                  <a:srgbClr val="424242"/>
                </a:solidFill>
                <a:effectLst/>
                <a:latin typeface="Source Sans Pro" panose="020B0503030403020204" pitchFamily="34" charset="0"/>
              </a:rPr>
              <a:t>: </a:t>
            </a:r>
            <a:r>
              <a:rPr lang="en-GB" b="0" i="0" u="none" strike="noStrike" dirty="0">
                <a:solidFill>
                  <a:srgbClr val="607D8B"/>
                </a:solidFill>
                <a:effectLst/>
                <a:latin typeface="Source Sans Pro" panose="020B0503030403020204" pitchFamily="34" charset="0"/>
                <a:hlinkClick r:id="rId3"/>
              </a:rPr>
              <a:t>Using Self-evaluate – ACHIEVE (letsachieve.co.uk)</a:t>
            </a:r>
            <a:endParaRPr lang="en-GB" b="0" i="0" dirty="0">
              <a:solidFill>
                <a:srgbClr val="424242"/>
              </a:solidFill>
              <a:effectLst/>
              <a:latin typeface="Source Sans Pro" panose="020B0503030403020204" pitchFamily="34" charset="0"/>
            </a:endParaRPr>
          </a:p>
          <a:p>
            <a:pPr algn="just"/>
            <a:r>
              <a:rPr lang="en-GB" b="0" i="0" dirty="0">
                <a:solidFill>
                  <a:srgbClr val="424242"/>
                </a:solidFill>
                <a:effectLst/>
                <a:latin typeface="Source Sans Pro" panose="020B0503030403020204" pitchFamily="34" charset="0"/>
              </a:rPr>
              <a:t>Pupils can record their confidence against each concept in a course in order to build up an overview of strengths and weaknesses by Unit and by Topics. Class teachers can access this info for individual pupils and whole classes and use it as a tool to help identify areas where additional support or teaching may be required.</a:t>
            </a:r>
          </a:p>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13</a:t>
            </a:fld>
            <a:endParaRPr lang="en-GB"/>
          </a:p>
        </p:txBody>
      </p:sp>
    </p:spTree>
    <p:extLst>
      <p:ext uri="{BB962C8B-B14F-4D97-AF65-F5344CB8AC3E}">
        <p14:creationId xmlns:p14="http://schemas.microsoft.com/office/powerpoint/2010/main" val="1101047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014D73"/>
                </a:solidFill>
                <a:effectLst/>
                <a:latin typeface="Helvetica 45 Light"/>
              </a:rPr>
              <a:t>e-Sgoil is a national e-learning service established in 2016 in the Western Isles of Scotland. Our focus is on live, interactive, online learning using technology to remove barriers and improve outcomes for young people. e-Sgoil (which stands for e-School in Gaelic) has equity at its heart and seeks to support schools to offer a wide-ranging and resilient curricular offer in response to learner needs.</a:t>
            </a:r>
          </a:p>
          <a:p>
            <a:pPr algn="l"/>
            <a:r>
              <a:rPr lang="en-GB" b="0" i="0" dirty="0">
                <a:solidFill>
                  <a:srgbClr val="014D73"/>
                </a:solidFill>
                <a:effectLst/>
                <a:latin typeface="Helvetica 45 Light"/>
              </a:rPr>
              <a:t>e-Sgoil was initially concentrated on supporting schools facing acute staffing shortages by providing subject specialist supply from our online teacher bank. Whilst this is still a key part of our work, recent years have seen e-Sgoil deliver the live elements of the </a:t>
            </a:r>
            <a:r>
              <a:rPr lang="en-GB" b="0" i="0" u="sng" dirty="0">
                <a:solidFill>
                  <a:srgbClr val="014D73"/>
                </a:solidFill>
                <a:effectLst/>
                <a:latin typeface="Helvetica 45 Light"/>
                <a:hlinkClick r:id="rId3" tooltip="https://nelo.education.gov.scot/"/>
              </a:rPr>
              <a:t>National e-Learning Offer (</a:t>
            </a:r>
            <a:r>
              <a:rPr lang="en-GB" b="0" i="0" u="sng" dirty="0" err="1">
                <a:solidFill>
                  <a:srgbClr val="014D73"/>
                </a:solidFill>
                <a:effectLst/>
                <a:latin typeface="Helvetica 45 Light"/>
                <a:hlinkClick r:id="rId3" tooltip="https://nelo.education.gov.scot/"/>
              </a:rPr>
              <a:t>NeLO</a:t>
            </a:r>
            <a:r>
              <a:rPr lang="en-GB" b="0" i="0" u="sng" dirty="0">
                <a:solidFill>
                  <a:srgbClr val="014D73"/>
                </a:solidFill>
                <a:effectLst/>
                <a:latin typeface="Helvetica 45 Light"/>
                <a:hlinkClick r:id="rId3" tooltip="https://nelo.education.gov.scot/"/>
              </a:rPr>
              <a:t>)</a:t>
            </a:r>
            <a:r>
              <a:rPr lang="en-GB" b="0" i="0" dirty="0">
                <a:solidFill>
                  <a:srgbClr val="014D73"/>
                </a:solidFill>
                <a:effectLst/>
                <a:latin typeface="Helvetica 45 Light"/>
              </a:rPr>
              <a:t>. This has resulted in a wide-ranging suite of programmes designed to complement the work of schools and support learners at all levels. These programmes are available to schools at no cost and include Study Support, DYW Live, Gaelic Enrichment, Dug’s Discovery Den, Scotland’s Assembly and our provision for interrupted learners </a:t>
            </a:r>
            <a:r>
              <a:rPr lang="en-GB" b="0" i="1" dirty="0" err="1">
                <a:solidFill>
                  <a:srgbClr val="014D73"/>
                </a:solidFill>
                <a:effectLst/>
                <a:latin typeface="Helvetica 45 Light"/>
              </a:rPr>
              <a:t>i-Sgoil</a:t>
            </a:r>
            <a:r>
              <a:rPr lang="en-GB" b="0" i="0" dirty="0">
                <a:solidFill>
                  <a:srgbClr val="014D73"/>
                </a:solidFill>
                <a:effectLst/>
                <a:latin typeface="Helvetica 45 Light"/>
              </a:rPr>
              <a:t>.</a:t>
            </a:r>
          </a:p>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14</a:t>
            </a:fld>
            <a:endParaRPr lang="en-GB"/>
          </a:p>
        </p:txBody>
      </p:sp>
    </p:spTree>
    <p:extLst>
      <p:ext uri="{BB962C8B-B14F-4D97-AF65-F5344CB8AC3E}">
        <p14:creationId xmlns:p14="http://schemas.microsoft.com/office/powerpoint/2010/main" val="1398660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FFFFFF"/>
                </a:solidFill>
                <a:effectLst/>
                <a:latin typeface="Helvetica 45 Light"/>
              </a:rPr>
              <a:t>Exam Mindset Guide</a:t>
            </a:r>
          </a:p>
          <a:p>
            <a:pPr algn="l"/>
            <a:r>
              <a:rPr lang="en-GB" b="0" i="0" dirty="0">
                <a:solidFill>
                  <a:srgbClr val="FFFFFF"/>
                </a:solidFill>
                <a:effectLst/>
                <a:latin typeface="Helvetica 45 Light"/>
              </a:rPr>
              <a:t>We’ve partnered with the experts at </a:t>
            </a:r>
            <a:r>
              <a:rPr lang="en-GB" b="0" i="0" dirty="0" err="1">
                <a:solidFill>
                  <a:srgbClr val="FFFFFF"/>
                </a:solidFill>
                <a:effectLst/>
                <a:latin typeface="Helvetica 45 Light"/>
              </a:rPr>
              <a:t>HeadStrong</a:t>
            </a:r>
            <a:r>
              <a:rPr lang="en-GB" b="0" i="0" dirty="0">
                <a:solidFill>
                  <a:srgbClr val="FFFFFF"/>
                </a:solidFill>
                <a:effectLst/>
                <a:latin typeface="Helvetica 45 Light"/>
              </a:rPr>
              <a:t> to produce a video series that will help learners ‘keep the </a:t>
            </a:r>
            <a:r>
              <a:rPr lang="en-GB" b="0" i="0" dirty="0" err="1">
                <a:solidFill>
                  <a:srgbClr val="FFFFFF"/>
                </a:solidFill>
                <a:effectLst/>
                <a:latin typeface="Helvetica 45 Light"/>
              </a:rPr>
              <a:t>heid</a:t>
            </a:r>
            <a:r>
              <a:rPr lang="en-GB" b="0" i="0" dirty="0">
                <a:solidFill>
                  <a:srgbClr val="FFFFFF"/>
                </a:solidFill>
                <a:effectLst/>
                <a:latin typeface="Helvetica 45 Light"/>
              </a:rPr>
              <a:t>’ all the way through the exam process, from study, to prelims and all the way to success in your exams. </a:t>
            </a:r>
          </a:p>
          <a:p>
            <a:pPr algn="l"/>
            <a:r>
              <a:rPr lang="en-GB" b="0" i="0" dirty="0">
                <a:solidFill>
                  <a:srgbClr val="FFFFFF"/>
                </a:solidFill>
                <a:effectLst/>
                <a:latin typeface="Helvetica 45 Light"/>
              </a:rPr>
              <a:t>There is parent/carer area in the Exam Mindset section of the website which will give you access to excellent resources to give you some useful hints, tips and insights. </a:t>
            </a:r>
            <a:endParaRPr lang="en-GB" dirty="0"/>
          </a:p>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18</a:t>
            </a:fld>
            <a:endParaRPr lang="en-GB"/>
          </a:p>
        </p:txBody>
      </p:sp>
    </p:spTree>
    <p:extLst>
      <p:ext uri="{BB962C8B-B14F-4D97-AF65-F5344CB8AC3E}">
        <p14:creationId xmlns:p14="http://schemas.microsoft.com/office/powerpoint/2010/main" val="1510260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dirty="0">
                <a:solidFill>
                  <a:srgbClr val="FFFFFF"/>
                </a:solidFill>
                <a:effectLst/>
                <a:latin typeface="Helvetica 45 Light"/>
              </a:rPr>
              <a:t>Exam Mindset Guide</a:t>
            </a:r>
          </a:p>
          <a:p>
            <a:pPr algn="l"/>
            <a:r>
              <a:rPr lang="en-GB" b="0" i="0" dirty="0">
                <a:solidFill>
                  <a:srgbClr val="FFFFFF"/>
                </a:solidFill>
                <a:effectLst/>
                <a:latin typeface="Helvetica 45 Light"/>
              </a:rPr>
              <a:t>We’ve partnered with the experts at </a:t>
            </a:r>
            <a:r>
              <a:rPr lang="en-GB" b="0" i="0" dirty="0" err="1">
                <a:solidFill>
                  <a:srgbClr val="FFFFFF"/>
                </a:solidFill>
                <a:effectLst/>
                <a:latin typeface="Helvetica 45 Light"/>
              </a:rPr>
              <a:t>HeadStrong</a:t>
            </a:r>
            <a:r>
              <a:rPr lang="en-GB" b="0" i="0" dirty="0">
                <a:solidFill>
                  <a:srgbClr val="FFFFFF"/>
                </a:solidFill>
                <a:effectLst/>
                <a:latin typeface="Helvetica 45 Light"/>
              </a:rPr>
              <a:t> to produce a video series that will help learners ‘keep the </a:t>
            </a:r>
            <a:r>
              <a:rPr lang="en-GB" b="0" i="0" dirty="0" err="1">
                <a:solidFill>
                  <a:srgbClr val="FFFFFF"/>
                </a:solidFill>
                <a:effectLst/>
                <a:latin typeface="Helvetica 45 Light"/>
              </a:rPr>
              <a:t>heid</a:t>
            </a:r>
            <a:r>
              <a:rPr lang="en-GB" b="0" i="0" dirty="0">
                <a:solidFill>
                  <a:srgbClr val="FFFFFF"/>
                </a:solidFill>
                <a:effectLst/>
                <a:latin typeface="Helvetica 45 Light"/>
              </a:rPr>
              <a:t>’ all the way through the exam process, from study, to prelims and all the way to success in your exams. </a:t>
            </a:r>
          </a:p>
          <a:p>
            <a:pPr algn="l"/>
            <a:r>
              <a:rPr lang="en-GB" b="0" i="0" dirty="0">
                <a:solidFill>
                  <a:srgbClr val="FFFFFF"/>
                </a:solidFill>
                <a:effectLst/>
                <a:latin typeface="Helvetica 45 Light"/>
              </a:rPr>
              <a:t>There is parent/carer area in the </a:t>
            </a:r>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19</a:t>
            </a:fld>
            <a:endParaRPr lang="en-GB"/>
          </a:p>
        </p:txBody>
      </p:sp>
    </p:spTree>
    <p:extLst>
      <p:ext uri="{BB962C8B-B14F-4D97-AF65-F5344CB8AC3E}">
        <p14:creationId xmlns:p14="http://schemas.microsoft.com/office/powerpoint/2010/main" val="1500027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424242"/>
                </a:solidFill>
                <a:effectLst/>
                <a:latin typeface="Source Sans Pro" panose="020B0503030403020204" pitchFamily="34" charset="0"/>
              </a:rPr>
              <a:t>Scholar offers </a:t>
            </a:r>
            <a:r>
              <a:rPr lang="en-GB" b="1" i="0" u="none" strike="noStrike" dirty="0">
                <a:solidFill>
                  <a:srgbClr val="607D8B"/>
                </a:solidFill>
                <a:effectLst/>
                <a:latin typeface="Source Sans Pro" panose="020B0503030403020204" pitchFamily="34" charset="0"/>
                <a:hlinkClick r:id="rId3"/>
              </a:rPr>
              <a:t>42 online courses</a:t>
            </a:r>
            <a:r>
              <a:rPr lang="en-GB" b="1" i="0" dirty="0">
                <a:solidFill>
                  <a:srgbClr val="424242"/>
                </a:solidFill>
                <a:effectLst/>
                <a:latin typeface="Source Sans Pro" panose="020B0503030403020204" pitchFamily="34" charset="0"/>
              </a:rPr>
              <a:t> </a:t>
            </a:r>
            <a:r>
              <a:rPr lang="en-GB" b="0" i="0" dirty="0">
                <a:solidFill>
                  <a:srgbClr val="424242"/>
                </a:solidFill>
                <a:effectLst/>
                <a:latin typeface="Source Sans Pro" panose="020B0503030403020204" pitchFamily="34" charset="0"/>
              </a:rPr>
              <a:t>for Scottish schools and colleges aligned to the SQA curriculum at National 5, Higher and Advanced Higher level.</a:t>
            </a:r>
          </a:p>
          <a:p>
            <a:r>
              <a:rPr lang="en-GB" b="0" i="0" dirty="0">
                <a:solidFill>
                  <a:srgbClr val="424242"/>
                </a:solidFill>
                <a:effectLst/>
                <a:latin typeface="Source Sans Pro" panose="020B0503030403020204" pitchFamily="34" charset="0"/>
              </a:rPr>
              <a:t>Scholar can be accessed through the Scholar Tile on Glow</a:t>
            </a:r>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20</a:t>
            </a:fld>
            <a:endParaRPr lang="en-GB"/>
          </a:p>
        </p:txBody>
      </p:sp>
    </p:spTree>
    <p:extLst>
      <p:ext uri="{BB962C8B-B14F-4D97-AF65-F5344CB8AC3E}">
        <p14:creationId xmlns:p14="http://schemas.microsoft.com/office/powerpoint/2010/main" val="2885018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21</a:t>
            </a:fld>
            <a:endParaRPr lang="en-GB"/>
          </a:p>
        </p:txBody>
      </p:sp>
    </p:spTree>
    <p:extLst>
      <p:ext uri="{BB962C8B-B14F-4D97-AF65-F5344CB8AC3E}">
        <p14:creationId xmlns:p14="http://schemas.microsoft.com/office/powerpoint/2010/main" val="205409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3</a:t>
            </a:fld>
            <a:endParaRPr lang="en-GB"/>
          </a:p>
        </p:txBody>
      </p:sp>
    </p:spTree>
    <p:extLst>
      <p:ext uri="{BB962C8B-B14F-4D97-AF65-F5344CB8AC3E}">
        <p14:creationId xmlns:p14="http://schemas.microsoft.com/office/powerpoint/2010/main" val="461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4</a:t>
            </a:fld>
            <a:endParaRPr lang="en-GB"/>
          </a:p>
        </p:txBody>
      </p:sp>
    </p:spTree>
    <p:extLst>
      <p:ext uri="{BB962C8B-B14F-4D97-AF65-F5344CB8AC3E}">
        <p14:creationId xmlns:p14="http://schemas.microsoft.com/office/powerpoint/2010/main" val="199122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444444"/>
                </a:solidFill>
                <a:effectLst/>
                <a:latin typeface="minion-pro"/>
              </a:rPr>
              <a:t>They are cognitive psychological scientists interested in research on education. Their main research focus is on the science of learning. (Hence, "The Learning Scientists"!)</a:t>
            </a:r>
          </a:p>
          <a:p>
            <a:pPr algn="l"/>
            <a:r>
              <a:rPr lang="en-GB" b="0" i="0" dirty="0">
                <a:solidFill>
                  <a:srgbClr val="444444"/>
                </a:solidFill>
                <a:effectLst/>
                <a:latin typeface="minion-pro"/>
              </a:rPr>
              <a:t>They aim to</a:t>
            </a:r>
            <a:r>
              <a:rPr lang="en-GB" b="1" i="0" dirty="0">
                <a:solidFill>
                  <a:srgbClr val="444444"/>
                </a:solidFill>
                <a:effectLst/>
                <a:latin typeface="minion-pro"/>
              </a:rPr>
              <a:t> </a:t>
            </a:r>
            <a:r>
              <a:rPr lang="en-GB" b="0" i="0" dirty="0">
                <a:solidFill>
                  <a:srgbClr val="444444"/>
                </a:solidFill>
                <a:effectLst/>
                <a:latin typeface="minion-pro"/>
              </a:rPr>
              <a:t>:</a:t>
            </a:r>
          </a:p>
          <a:p>
            <a:pPr algn="l">
              <a:buFont typeface="Arial" panose="020B0604020202020204" pitchFamily="34" charset="0"/>
              <a:buChar char="•"/>
            </a:pPr>
            <a:r>
              <a:rPr lang="en-GB" b="0" i="0" dirty="0">
                <a:solidFill>
                  <a:srgbClr val="444444"/>
                </a:solidFill>
                <a:effectLst/>
                <a:latin typeface="minion-pro"/>
              </a:rPr>
              <a:t>Motivate students to study</a:t>
            </a:r>
          </a:p>
          <a:p>
            <a:pPr algn="l">
              <a:buFont typeface="Arial" panose="020B0604020202020204" pitchFamily="34" charset="0"/>
              <a:buChar char="•"/>
            </a:pPr>
            <a:r>
              <a:rPr lang="en-GB" b="0" i="0" dirty="0">
                <a:solidFill>
                  <a:srgbClr val="444444"/>
                </a:solidFill>
                <a:effectLst/>
                <a:latin typeface="minion-pro"/>
              </a:rPr>
              <a:t>Increase the use of effective study and teaching strategies that are backed by research</a:t>
            </a:r>
          </a:p>
          <a:p>
            <a:pPr algn="l">
              <a:buFont typeface="Arial" panose="020B0604020202020204" pitchFamily="34" charset="0"/>
              <a:buChar char="•"/>
            </a:pPr>
            <a:r>
              <a:rPr lang="en-GB" b="0" i="0" dirty="0">
                <a:solidFill>
                  <a:srgbClr val="444444"/>
                </a:solidFill>
                <a:effectLst/>
                <a:latin typeface="minion-pro"/>
              </a:rPr>
              <a:t>Decrease negative views of testing</a:t>
            </a:r>
          </a:p>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5</a:t>
            </a:fld>
            <a:endParaRPr lang="en-GB"/>
          </a:p>
        </p:txBody>
      </p:sp>
    </p:spTree>
    <p:extLst>
      <p:ext uri="{BB962C8B-B14F-4D97-AF65-F5344CB8AC3E}">
        <p14:creationId xmlns:p14="http://schemas.microsoft.com/office/powerpoint/2010/main" val="409452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Even though your child is at their desk – it unfortunately doesn’t mean they are learning. </a:t>
            </a:r>
          </a:p>
          <a:p>
            <a:r>
              <a:rPr lang="en-GB" dirty="0"/>
              <a:t>They need to be active and they need to be focussing on improvement.</a:t>
            </a:r>
          </a:p>
          <a:p>
            <a:r>
              <a:rPr lang="en-GB" dirty="0"/>
              <a:t>Short effective stints is better than hours of reading notes, answering questions is better than highlighting. </a:t>
            </a:r>
          </a:p>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6</a:t>
            </a:fld>
            <a:endParaRPr lang="en-GB"/>
          </a:p>
        </p:txBody>
      </p:sp>
    </p:spTree>
    <p:extLst>
      <p:ext uri="{BB962C8B-B14F-4D97-AF65-F5344CB8AC3E}">
        <p14:creationId xmlns:p14="http://schemas.microsoft.com/office/powerpoint/2010/main" val="11206468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7</a:t>
            </a:fld>
            <a:endParaRPr lang="en-GB"/>
          </a:p>
        </p:txBody>
      </p:sp>
    </p:spTree>
    <p:extLst>
      <p:ext uri="{BB962C8B-B14F-4D97-AF65-F5344CB8AC3E}">
        <p14:creationId xmlns:p14="http://schemas.microsoft.com/office/powerpoint/2010/main" val="272439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Alford Academy </a:t>
            </a:r>
          </a:p>
        </p:txBody>
      </p:sp>
      <p:sp>
        <p:nvSpPr>
          <p:cNvPr id="4" name="Slide Number Placeholder 3"/>
          <p:cNvSpPr>
            <a:spLocks noGrp="1"/>
          </p:cNvSpPr>
          <p:nvPr>
            <p:ph type="sldNum" sz="quarter" idx="5"/>
          </p:nvPr>
        </p:nvSpPr>
        <p:spPr/>
        <p:txBody>
          <a:bodyPr/>
          <a:lstStyle/>
          <a:p>
            <a:fld id="{5DA09FF9-7021-4DE6-AB17-E831DAAD46CE}" type="slidenum">
              <a:rPr lang="en-GB" smtClean="0"/>
              <a:t>9</a:t>
            </a:fld>
            <a:endParaRPr lang="en-GB"/>
          </a:p>
        </p:txBody>
      </p:sp>
    </p:spTree>
    <p:extLst>
      <p:ext uri="{BB962C8B-B14F-4D97-AF65-F5344CB8AC3E}">
        <p14:creationId xmlns:p14="http://schemas.microsoft.com/office/powerpoint/2010/main" val="1316609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0" dirty="0">
                <a:solidFill>
                  <a:srgbClr val="424242"/>
                </a:solidFill>
                <a:effectLst/>
                <a:latin typeface="Source Sans Pro" panose="020B0503030403020204" pitchFamily="34" charset="0"/>
              </a:rPr>
              <a:t>Learn</a:t>
            </a:r>
            <a:r>
              <a:rPr lang="en-GB" b="0" i="0" dirty="0">
                <a:solidFill>
                  <a:srgbClr val="424242"/>
                </a:solidFill>
                <a:effectLst/>
                <a:latin typeface="Source Sans Pro" panose="020B0503030403020204" pitchFamily="34" charset="0"/>
              </a:rPr>
              <a:t>: </a:t>
            </a:r>
            <a:r>
              <a:rPr lang="en-GB" b="0" i="0" u="none" strike="noStrike" dirty="0">
                <a:solidFill>
                  <a:srgbClr val="607D8B"/>
                </a:solidFill>
                <a:effectLst/>
                <a:latin typeface="Source Sans Pro" panose="020B0503030403020204" pitchFamily="34" charset="0"/>
                <a:hlinkClick r:id="rId3"/>
              </a:rPr>
              <a:t>Using Learn – ACHIEVE (letsachieve.co.uk)</a:t>
            </a:r>
            <a:endParaRPr lang="en-GB" b="0" i="0" dirty="0">
              <a:solidFill>
                <a:srgbClr val="424242"/>
              </a:solidFill>
              <a:effectLst/>
              <a:latin typeface="Source Sans Pro" panose="020B0503030403020204" pitchFamily="34" charset="0"/>
            </a:endParaRPr>
          </a:p>
          <a:p>
            <a:pPr algn="just"/>
            <a:r>
              <a:rPr lang="en-GB" b="0" i="0" dirty="0">
                <a:solidFill>
                  <a:srgbClr val="424242"/>
                </a:solidFill>
                <a:effectLst/>
                <a:latin typeface="Source Sans Pro" panose="020B0503030403020204" pitchFamily="34" charset="0"/>
              </a:rPr>
              <a:t>This breaks down the course to individual concepts, each of which comes with a concise explanation or example of the concept, links to further learning, extended questions and activities and links to past paper questions related to that concept.</a:t>
            </a:r>
          </a:p>
          <a:p>
            <a:pPr algn="just"/>
            <a:r>
              <a:rPr lang="en-GB" b="1" i="0" dirty="0">
                <a:solidFill>
                  <a:srgbClr val="424242"/>
                </a:solidFill>
                <a:effectLst/>
                <a:latin typeface="Source Sans Pro" panose="020B0503030403020204" pitchFamily="34" charset="0"/>
              </a:rPr>
              <a:t>Assess</a:t>
            </a:r>
            <a:r>
              <a:rPr lang="en-GB" b="0" i="0" dirty="0">
                <a:solidFill>
                  <a:srgbClr val="424242"/>
                </a:solidFill>
                <a:effectLst/>
                <a:latin typeface="Source Sans Pro" panose="020B0503030403020204" pitchFamily="34" charset="0"/>
              </a:rPr>
              <a:t>: </a:t>
            </a:r>
            <a:r>
              <a:rPr lang="en-GB" b="0" i="0" u="none" strike="noStrike" dirty="0">
                <a:solidFill>
                  <a:srgbClr val="607D8B"/>
                </a:solidFill>
                <a:effectLst/>
                <a:latin typeface="Source Sans Pro" panose="020B0503030403020204" pitchFamily="34" charset="0"/>
                <a:hlinkClick r:id="rId4"/>
              </a:rPr>
              <a:t>Using Assess – ACHIEVE (letsachieve.co.uk)</a:t>
            </a:r>
            <a:endParaRPr lang="en-GB" b="0" i="0" dirty="0">
              <a:solidFill>
                <a:srgbClr val="424242"/>
              </a:solidFill>
              <a:effectLst/>
              <a:latin typeface="Source Sans Pro" panose="020B0503030403020204" pitchFamily="34" charset="0"/>
            </a:endParaRPr>
          </a:p>
          <a:p>
            <a:pPr algn="just"/>
            <a:r>
              <a:rPr lang="en-GB" b="0" i="0" dirty="0">
                <a:solidFill>
                  <a:srgbClr val="424242"/>
                </a:solidFill>
                <a:effectLst/>
                <a:latin typeface="Source Sans Pro" panose="020B0503030403020204" pitchFamily="34" charset="0"/>
              </a:rPr>
              <a:t>ACHIEVE has a built-in assessment engine with thousands of practice questions linked to each concept. Pupils can opt to make their own assessment on a Unit or Topic of their choosing, with instant feedback given on completion. Teaching staff may also choose to create and administer assessments for whole classes. </a:t>
            </a:r>
          </a:p>
          <a:p>
            <a:pPr algn="just"/>
            <a:r>
              <a:rPr lang="en-GB" b="0" i="0" dirty="0">
                <a:solidFill>
                  <a:srgbClr val="424242"/>
                </a:solidFill>
                <a:effectLst/>
                <a:latin typeface="Source Sans Pro" panose="020B0503030403020204" pitchFamily="34" charset="0"/>
              </a:rPr>
              <a:t>Self-</a:t>
            </a:r>
            <a:r>
              <a:rPr lang="en-GB" b="1" i="0" dirty="0">
                <a:solidFill>
                  <a:srgbClr val="424242"/>
                </a:solidFill>
                <a:effectLst/>
                <a:latin typeface="Source Sans Pro" panose="020B0503030403020204" pitchFamily="34" charset="0"/>
              </a:rPr>
              <a:t>Evaluate</a:t>
            </a:r>
            <a:r>
              <a:rPr lang="en-GB" b="0" i="0" dirty="0">
                <a:solidFill>
                  <a:srgbClr val="424242"/>
                </a:solidFill>
                <a:effectLst/>
                <a:latin typeface="Source Sans Pro" panose="020B0503030403020204" pitchFamily="34" charset="0"/>
              </a:rPr>
              <a:t>: </a:t>
            </a:r>
            <a:r>
              <a:rPr lang="en-GB" b="0" i="0" u="none" strike="noStrike" dirty="0">
                <a:solidFill>
                  <a:srgbClr val="607D8B"/>
                </a:solidFill>
                <a:effectLst/>
                <a:latin typeface="Source Sans Pro" panose="020B0503030403020204" pitchFamily="34" charset="0"/>
                <a:hlinkClick r:id="rId5"/>
              </a:rPr>
              <a:t>Using Self-evaluate – ACHIEVE (letsachieve.co.uk)</a:t>
            </a:r>
            <a:endParaRPr lang="en-GB" b="0" i="0" dirty="0">
              <a:solidFill>
                <a:srgbClr val="424242"/>
              </a:solidFill>
              <a:effectLst/>
              <a:latin typeface="Source Sans Pro" panose="020B0503030403020204" pitchFamily="34" charset="0"/>
            </a:endParaRPr>
          </a:p>
          <a:p>
            <a:pPr algn="just"/>
            <a:r>
              <a:rPr lang="en-GB" b="0" i="0" dirty="0">
                <a:solidFill>
                  <a:srgbClr val="424242"/>
                </a:solidFill>
                <a:effectLst/>
                <a:latin typeface="Source Sans Pro" panose="020B0503030403020204" pitchFamily="34" charset="0"/>
              </a:rPr>
              <a:t>Pupils can record their confidence against each concept in a course in order to build up an overview of strengths and weaknesses by Unit and by Topics. Class teachers can access this info for individual pupils and whole classes and use it as a tool to help identify areas where additional support or teaching may be required.</a:t>
            </a:r>
          </a:p>
          <a:p>
            <a:pPr algn="just"/>
            <a:endParaRPr lang="en-GB" b="0" i="0" dirty="0">
              <a:solidFill>
                <a:srgbClr val="424242"/>
              </a:solidFill>
              <a:effectLst/>
              <a:latin typeface="Source Sans Pro" panose="020B0503030403020204" pitchFamily="34" charset="0"/>
            </a:endParaRPr>
          </a:p>
          <a:p>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10</a:t>
            </a:fld>
            <a:endParaRPr lang="en-GB"/>
          </a:p>
        </p:txBody>
      </p:sp>
    </p:spTree>
    <p:extLst>
      <p:ext uri="{BB962C8B-B14F-4D97-AF65-F5344CB8AC3E}">
        <p14:creationId xmlns:p14="http://schemas.microsoft.com/office/powerpoint/2010/main" val="2281251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b="1" i="0" dirty="0">
                <a:solidFill>
                  <a:srgbClr val="424242"/>
                </a:solidFill>
                <a:effectLst/>
                <a:latin typeface="Source Sans Pro" panose="020B0503030403020204" pitchFamily="34" charset="0"/>
              </a:rPr>
              <a:t>Assess</a:t>
            </a:r>
            <a:r>
              <a:rPr lang="en-GB" b="0" i="0" dirty="0">
                <a:solidFill>
                  <a:srgbClr val="424242"/>
                </a:solidFill>
                <a:effectLst/>
                <a:latin typeface="Source Sans Pro" panose="020B0503030403020204" pitchFamily="34" charset="0"/>
              </a:rPr>
              <a:t>: </a:t>
            </a:r>
            <a:r>
              <a:rPr lang="en-GB" b="0" i="0" u="none" strike="noStrike" dirty="0">
                <a:solidFill>
                  <a:srgbClr val="607D8B"/>
                </a:solidFill>
                <a:effectLst/>
                <a:latin typeface="Source Sans Pro" panose="020B0503030403020204" pitchFamily="34" charset="0"/>
                <a:hlinkClick r:id="rId3"/>
              </a:rPr>
              <a:t>Using Assess – ACHIEVE (letsachieve.co.uk)</a:t>
            </a:r>
            <a:endParaRPr lang="en-GB" b="0" i="0" dirty="0">
              <a:solidFill>
                <a:srgbClr val="424242"/>
              </a:solidFill>
              <a:effectLst/>
              <a:latin typeface="Source Sans Pro" panose="020B0503030403020204" pitchFamily="34" charset="0"/>
            </a:endParaRPr>
          </a:p>
          <a:p>
            <a:pPr algn="just"/>
            <a:r>
              <a:rPr lang="en-GB" b="0" i="0" dirty="0">
                <a:solidFill>
                  <a:srgbClr val="424242"/>
                </a:solidFill>
                <a:effectLst/>
                <a:latin typeface="Source Sans Pro" panose="020B0503030403020204" pitchFamily="34" charset="0"/>
              </a:rPr>
              <a:t>ACHIEVE has a built-in assessment engine with thousands of practice questions linked to each concept. Pupils can opt to make their own assessment on a Unit or Topic of their choosing, with instant feedback given on completion. Teaching staff may also choose to create and administer assessments for whole classes. </a:t>
            </a:r>
            <a:endParaRPr lang="en-GB" dirty="0"/>
          </a:p>
        </p:txBody>
      </p:sp>
      <p:sp>
        <p:nvSpPr>
          <p:cNvPr id="4" name="Slide Number Placeholder 3"/>
          <p:cNvSpPr>
            <a:spLocks noGrp="1"/>
          </p:cNvSpPr>
          <p:nvPr>
            <p:ph type="sldNum" sz="quarter" idx="5"/>
          </p:nvPr>
        </p:nvSpPr>
        <p:spPr/>
        <p:txBody>
          <a:bodyPr/>
          <a:lstStyle/>
          <a:p>
            <a:fld id="{5DA09FF9-7021-4DE6-AB17-E831DAAD46CE}" type="slidenum">
              <a:rPr lang="en-GB" smtClean="0"/>
              <a:t>12</a:t>
            </a:fld>
            <a:endParaRPr lang="en-GB"/>
          </a:p>
        </p:txBody>
      </p:sp>
    </p:spTree>
    <p:extLst>
      <p:ext uri="{BB962C8B-B14F-4D97-AF65-F5344CB8AC3E}">
        <p14:creationId xmlns:p14="http://schemas.microsoft.com/office/powerpoint/2010/main" val="2464753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92124-40A5-EF0D-B76C-F484C5D28C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8EFAE8-D877-CC38-B3F0-1F6E8D7DD9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D4F2DC-59C5-3CB4-9F90-4E00FF61DDAB}"/>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5" name="Footer Placeholder 4">
            <a:extLst>
              <a:ext uri="{FF2B5EF4-FFF2-40B4-BE49-F238E27FC236}">
                <a16:creationId xmlns:a16="http://schemas.microsoft.com/office/drawing/2014/main" id="{454973C9-60F4-C510-8E7C-D517906D38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53CB7B-0667-42F3-2E12-5943A13E5ACD}"/>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552777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2FDED-EB58-A447-9911-B1A706E5EA1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43589A-B338-B12E-B574-E4B9609901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92D709-EE29-DBB0-0A07-202D5045DF40}"/>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5" name="Footer Placeholder 4">
            <a:extLst>
              <a:ext uri="{FF2B5EF4-FFF2-40B4-BE49-F238E27FC236}">
                <a16:creationId xmlns:a16="http://schemas.microsoft.com/office/drawing/2014/main" id="{B20FE329-AEA3-4840-40C0-C4F477A725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8C81EA-1390-5974-254B-3474AC0A06CB}"/>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2354016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BB6CBE-08A4-3543-E20D-E66C739DCB0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4E6D581-83FB-B980-D1EA-ED70F69F3C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BC73F1-181A-C149-DC70-79C22E3968E8}"/>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5" name="Footer Placeholder 4">
            <a:extLst>
              <a:ext uri="{FF2B5EF4-FFF2-40B4-BE49-F238E27FC236}">
                <a16:creationId xmlns:a16="http://schemas.microsoft.com/office/drawing/2014/main" id="{21C8C7DA-9A2D-D126-84D1-DC27A36A60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7CFD8C-1ECC-C832-B45C-69793F76FAC6}"/>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1355414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09829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3992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2116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9383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94504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6004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37448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538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FFD9-FB42-1C84-7D5F-A7264AA6248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10C200-5A95-8992-9031-6BEEDE5280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7E93D3-1F65-8F7A-6366-186CA0092832}"/>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5" name="Footer Placeholder 4">
            <a:extLst>
              <a:ext uri="{FF2B5EF4-FFF2-40B4-BE49-F238E27FC236}">
                <a16:creationId xmlns:a16="http://schemas.microsoft.com/office/drawing/2014/main" id="{9F5140F8-F3CF-4938-D9F0-E0B1612CC8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1BC96F-AC3C-299E-9C4C-5EF4EC48D231}"/>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3883994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909323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9457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05033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DFDED-EA48-2139-8B5C-7138788F85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E7A6323-3620-60EB-3554-25D136A698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14808F-CDFA-7E82-32C6-042287C34ED9}"/>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5" name="Footer Placeholder 4">
            <a:extLst>
              <a:ext uri="{FF2B5EF4-FFF2-40B4-BE49-F238E27FC236}">
                <a16:creationId xmlns:a16="http://schemas.microsoft.com/office/drawing/2014/main" id="{84B4D7C7-6431-A008-0B08-402F10009C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349511-D148-F808-F336-950F43E24AFB}"/>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108210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D04E7-FD5C-D61E-FFAD-6221D5F6D6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127C484-7521-B703-58DA-827826FD44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11BBAF0-07DD-5827-3B7D-9E5057F929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C001242-17B3-8337-2B3E-C27059381C2D}"/>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6" name="Footer Placeholder 5">
            <a:extLst>
              <a:ext uri="{FF2B5EF4-FFF2-40B4-BE49-F238E27FC236}">
                <a16:creationId xmlns:a16="http://schemas.microsoft.com/office/drawing/2014/main" id="{8925D167-24D8-DB99-81EB-B9462A9988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9B3908-BDCD-2E11-2690-886AE5DDAFB0}"/>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1152305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31B94-355D-02E5-71D5-EDD62838034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CB768F5-181C-8A06-04C6-19C8E789E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4118DD-93C1-5ECB-6915-447F8F9497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36793D-3AF2-A3F3-28A6-0272AD2F55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1A0203-EC51-D9BA-5641-9556450DAB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A42F0F-750F-CB12-BCB4-374C9F40BE79}"/>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8" name="Footer Placeholder 7">
            <a:extLst>
              <a:ext uri="{FF2B5EF4-FFF2-40B4-BE49-F238E27FC236}">
                <a16:creationId xmlns:a16="http://schemas.microsoft.com/office/drawing/2014/main" id="{1A915950-D578-42EC-4CD8-D4DAF5080E4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0F56F3E-6153-C319-6968-9B870D96A750}"/>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157381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C084-0970-F801-6373-F72301C50B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F449E5-45E2-E3C7-9F43-29F608A08A3D}"/>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4" name="Footer Placeholder 3">
            <a:extLst>
              <a:ext uri="{FF2B5EF4-FFF2-40B4-BE49-F238E27FC236}">
                <a16:creationId xmlns:a16="http://schemas.microsoft.com/office/drawing/2014/main" id="{E72C85B9-D970-03AE-43AA-970A6DA4AEA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6686CFB-EA4E-683B-D9A9-B7EE72999733}"/>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3518813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A18729-42E0-B911-A4B6-2792FE0AB69D}"/>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3" name="Footer Placeholder 2">
            <a:extLst>
              <a:ext uri="{FF2B5EF4-FFF2-40B4-BE49-F238E27FC236}">
                <a16:creationId xmlns:a16="http://schemas.microsoft.com/office/drawing/2014/main" id="{6ECE2268-2726-3DD0-C0FA-C6DEB8E5C66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161A790-43D5-FD80-464F-8B85C1AE2BBC}"/>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61474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E324B-2280-0760-BBE9-949C2C0B55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15D961-06CE-9032-32C7-F969C59A6A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656994F-BE89-A999-DB94-9C97B4EA81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6BE813-B164-E6AA-C4AB-75C73DA3844E}"/>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6" name="Footer Placeholder 5">
            <a:extLst>
              <a:ext uri="{FF2B5EF4-FFF2-40B4-BE49-F238E27FC236}">
                <a16:creationId xmlns:a16="http://schemas.microsoft.com/office/drawing/2014/main" id="{50EEFBB7-1405-2F90-CA8D-B66784DAC1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978192-501A-805E-3EB7-3C8CF4F75997}"/>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432303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B1C31-4646-E043-0165-4C0D6D533A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32540C-76D9-BE4F-2BBC-A98C7BE015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FB09CD-9D93-AEBA-B5D7-06D94F12F6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4A6DE-C5F7-63FA-CC65-5ED4887AEA58}"/>
              </a:ext>
            </a:extLst>
          </p:cNvPr>
          <p:cNvSpPr>
            <a:spLocks noGrp="1"/>
          </p:cNvSpPr>
          <p:nvPr>
            <p:ph type="dt" sz="half" idx="10"/>
          </p:nvPr>
        </p:nvSpPr>
        <p:spPr/>
        <p:txBody>
          <a:bodyPr/>
          <a:lstStyle/>
          <a:p>
            <a:fld id="{294CF43A-61CC-43F0-836F-F51BCAC1A772}" type="datetimeFigureOut">
              <a:rPr lang="en-GB" smtClean="0"/>
              <a:t>05/12/2023</a:t>
            </a:fld>
            <a:endParaRPr lang="en-GB"/>
          </a:p>
        </p:txBody>
      </p:sp>
      <p:sp>
        <p:nvSpPr>
          <p:cNvPr id="6" name="Footer Placeholder 5">
            <a:extLst>
              <a:ext uri="{FF2B5EF4-FFF2-40B4-BE49-F238E27FC236}">
                <a16:creationId xmlns:a16="http://schemas.microsoft.com/office/drawing/2014/main" id="{8E8C9E28-633D-CFEC-B523-FEC70D2ACE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3A6DD4-A113-D4E3-4AF4-0AD23DE23786}"/>
              </a:ext>
            </a:extLst>
          </p:cNvPr>
          <p:cNvSpPr>
            <a:spLocks noGrp="1"/>
          </p:cNvSpPr>
          <p:nvPr>
            <p:ph type="sldNum" sz="quarter" idx="12"/>
          </p:nvPr>
        </p:nvSpPr>
        <p:spPr/>
        <p:txBody>
          <a:bodyPr/>
          <a:lstStyle/>
          <a:p>
            <a:fld id="{3D9DA062-5356-49B0-ABC7-9D0CE3E2A4A8}" type="slidenum">
              <a:rPr lang="en-GB" smtClean="0"/>
              <a:t>‹#›</a:t>
            </a:fld>
            <a:endParaRPr lang="en-GB"/>
          </a:p>
        </p:txBody>
      </p:sp>
    </p:spTree>
    <p:extLst>
      <p:ext uri="{BB962C8B-B14F-4D97-AF65-F5344CB8AC3E}">
        <p14:creationId xmlns:p14="http://schemas.microsoft.com/office/powerpoint/2010/main" val="728947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2C93797-7701-9546-7F3C-D20CD767EF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D4832C-176E-8CB9-B4D7-7256B3E46C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384785-9DA5-560C-83FE-1B254052B2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4CF43A-61CC-43F0-836F-F51BCAC1A772}" type="datetimeFigureOut">
              <a:rPr lang="en-GB" smtClean="0"/>
              <a:t>05/12/2023</a:t>
            </a:fld>
            <a:endParaRPr lang="en-GB"/>
          </a:p>
        </p:txBody>
      </p:sp>
      <p:sp>
        <p:nvSpPr>
          <p:cNvPr id="5" name="Footer Placeholder 4">
            <a:extLst>
              <a:ext uri="{FF2B5EF4-FFF2-40B4-BE49-F238E27FC236}">
                <a16:creationId xmlns:a16="http://schemas.microsoft.com/office/drawing/2014/main" id="{45112A2F-C512-E8FE-7CCB-B9788803F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E79791B-A30F-7574-AFA8-AB752B6824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9DA062-5356-49B0-ABC7-9D0CE3E2A4A8}" type="slidenum">
              <a:rPr lang="en-GB" smtClean="0"/>
              <a:t>‹#›</a:t>
            </a:fld>
            <a:endParaRPr lang="en-GB"/>
          </a:p>
        </p:txBody>
      </p:sp>
    </p:spTree>
    <p:extLst>
      <p:ext uri="{BB962C8B-B14F-4D97-AF65-F5344CB8AC3E}">
        <p14:creationId xmlns:p14="http://schemas.microsoft.com/office/powerpoint/2010/main" val="77266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12/5/2023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279369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hyperlink" Target="https://e-sgoil.com/study-support/" TargetMode="External"/><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thinglink.com/card/1761376381146497510"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hinglink.com/card/170736907273738749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inglink.com/card/167919877985035878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player.vimeo.com/video/815275845?app_id=122963" TargetMode="External"/><Relationship Id="rId5" Type="http://schemas.openxmlformats.org/officeDocument/2006/relationships/image" Target="../media/image24.pn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flora.appfinca.com/e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hyperlink" Target="https://www.learningscientist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learningscientists.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alfordacademy.edublogs.org/assessment-overview-23-24/"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19464-78A0-4F89-B7C0-CA80C33F2BFF}"/>
              </a:ext>
            </a:extLst>
          </p:cNvPr>
          <p:cNvSpPr>
            <a:spLocks noGrp="1"/>
          </p:cNvSpPr>
          <p:nvPr>
            <p:ph type="ctrTitle"/>
          </p:nvPr>
        </p:nvSpPr>
        <p:spPr>
          <a:xfrm>
            <a:off x="5715526" y="249495"/>
            <a:ext cx="5114783" cy="1203565"/>
          </a:xfrm>
        </p:spPr>
        <p:txBody>
          <a:bodyPr anchor="b">
            <a:noAutofit/>
          </a:bodyPr>
          <a:lstStyle/>
          <a:p>
            <a:r>
              <a:rPr lang="en-GB" sz="4800" b="1" dirty="0">
                <a:latin typeface="Gaegu Bold"/>
              </a:rPr>
              <a:t>Virtual Meeting Protocol</a:t>
            </a:r>
          </a:p>
        </p:txBody>
      </p:sp>
      <p:sp>
        <p:nvSpPr>
          <p:cNvPr id="3" name="Subtitle 2">
            <a:extLst>
              <a:ext uri="{FF2B5EF4-FFF2-40B4-BE49-F238E27FC236}">
                <a16:creationId xmlns:a16="http://schemas.microsoft.com/office/drawing/2014/main" id="{96A06CD6-CEC3-4632-951F-1B6B5E8AD689}"/>
              </a:ext>
            </a:extLst>
          </p:cNvPr>
          <p:cNvSpPr>
            <a:spLocks noGrp="1"/>
          </p:cNvSpPr>
          <p:nvPr>
            <p:ph type="subTitle" idx="1"/>
          </p:nvPr>
        </p:nvSpPr>
        <p:spPr>
          <a:xfrm>
            <a:off x="5818707" y="2081950"/>
            <a:ext cx="6159933" cy="3765960"/>
          </a:xfrm>
        </p:spPr>
        <p:txBody>
          <a:bodyPr anchor="t">
            <a:noAutofit/>
          </a:bodyPr>
          <a:lstStyle/>
          <a:p>
            <a:pPr algn="l"/>
            <a:r>
              <a:rPr lang="en-GB" dirty="0">
                <a:latin typeface="Gaegu Bold"/>
              </a:rPr>
              <a:t>Due the potential large number of participants please</a:t>
            </a:r>
          </a:p>
          <a:p>
            <a:pPr marL="257175" indent="-257175" algn="l">
              <a:buFont typeface="Arial" panose="020B0604020202020204" pitchFamily="34" charset="0"/>
              <a:buChar char="•"/>
            </a:pPr>
            <a:r>
              <a:rPr lang="en-GB" dirty="0">
                <a:latin typeface="Gaegu Bold"/>
              </a:rPr>
              <a:t>mute your mic</a:t>
            </a:r>
          </a:p>
          <a:p>
            <a:pPr marL="257175" indent="-257175" algn="l">
              <a:buFont typeface="Arial" panose="020B0604020202020204" pitchFamily="34" charset="0"/>
              <a:buChar char="•"/>
            </a:pPr>
            <a:r>
              <a:rPr lang="en-GB" dirty="0">
                <a:latin typeface="Gaegu Bold"/>
              </a:rPr>
              <a:t>switch off your video</a:t>
            </a:r>
          </a:p>
          <a:p>
            <a:pPr marL="257175" indent="-257175" algn="l">
              <a:buFont typeface="Arial" panose="020B0604020202020204" pitchFamily="34" charset="0"/>
              <a:buChar char="•"/>
            </a:pPr>
            <a:r>
              <a:rPr lang="en-GB" dirty="0">
                <a:latin typeface="Gaegu Bold"/>
              </a:rPr>
              <a:t>do not record this meeting</a:t>
            </a:r>
          </a:p>
          <a:p>
            <a:pPr marL="257175" indent="-257175" algn="l">
              <a:buFont typeface="Arial" panose="020B0604020202020204" pitchFamily="34" charset="0"/>
              <a:buChar char="•"/>
            </a:pPr>
            <a:r>
              <a:rPr lang="en-GB" dirty="0">
                <a:latin typeface="Gaegu Bold"/>
              </a:rPr>
              <a:t>Depending on time there will be an opportunity for questions at the end</a:t>
            </a:r>
          </a:p>
          <a:p>
            <a:pPr marL="257175" indent="-257175" algn="l">
              <a:buFont typeface="Arial" panose="020B0604020202020204" pitchFamily="34" charset="0"/>
              <a:buChar char="•"/>
            </a:pPr>
            <a:r>
              <a:rPr lang="en-GB" dirty="0">
                <a:latin typeface="Gaegu Bold"/>
              </a:rPr>
              <a:t>avoid sharing personal pupil /parent information</a:t>
            </a:r>
          </a:p>
          <a:p>
            <a:pPr marL="257175" indent="-257175" algn="l">
              <a:buFont typeface="Arial" panose="020B0604020202020204" pitchFamily="34" charset="0"/>
              <a:buChar char="•"/>
            </a:pPr>
            <a:r>
              <a:rPr lang="en-GB" dirty="0">
                <a:latin typeface="Gaegu Bold"/>
              </a:rPr>
              <a:t>do not share this meeting link with anyone other than Alford Academy parents/carers</a:t>
            </a:r>
          </a:p>
          <a:p>
            <a:pPr marL="257175" indent="-257175" algn="l">
              <a:buFont typeface="Arial" panose="020B0604020202020204" pitchFamily="34" charset="0"/>
              <a:buChar char="•"/>
            </a:pPr>
            <a:endParaRPr lang="en-GB" dirty="0">
              <a:latin typeface="Gaegu Bold"/>
            </a:endParaRPr>
          </a:p>
          <a:p>
            <a:pPr algn="l"/>
            <a:endParaRPr lang="en-GB" dirty="0">
              <a:latin typeface="Gaegu Bold"/>
            </a:endParaRPr>
          </a:p>
          <a:p>
            <a:pPr algn="l"/>
            <a:endParaRPr lang="en-GB" dirty="0">
              <a:latin typeface="Gaegu Bold"/>
            </a:endParaRPr>
          </a:p>
        </p:txBody>
      </p:sp>
      <p:sp>
        <p:nvSpPr>
          <p:cNvPr id="7" name="Subtitle 2">
            <a:extLst>
              <a:ext uri="{FF2B5EF4-FFF2-40B4-BE49-F238E27FC236}">
                <a16:creationId xmlns:a16="http://schemas.microsoft.com/office/drawing/2014/main" id="{5998C81F-01CF-40F6-9F47-F665C3D090AA}"/>
              </a:ext>
            </a:extLst>
          </p:cNvPr>
          <p:cNvSpPr txBox="1">
            <a:spLocks/>
          </p:cNvSpPr>
          <p:nvPr/>
        </p:nvSpPr>
        <p:spPr>
          <a:xfrm>
            <a:off x="6303787" y="5623986"/>
            <a:ext cx="4285632" cy="272243"/>
          </a:xfrm>
          <a:prstGeom prst="rect">
            <a:avLst/>
          </a:prstGeom>
        </p:spPr>
        <p:txBody>
          <a:bodyPr vert="horz" lIns="68580" tIns="34290" rIns="68580" bIns="34290" rtlCol="0" anchor="t">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685800">
              <a:spcBef>
                <a:spcPts val="750"/>
              </a:spcBef>
            </a:pPr>
            <a:r>
              <a:rPr lang="en-GB" sz="1500" dirty="0">
                <a:solidFill>
                  <a:prstClr val="white"/>
                </a:solidFill>
                <a:latin typeface="Calibri" panose="020F0502020204030204"/>
              </a:rPr>
              <a:t>“ </a:t>
            </a:r>
            <a:r>
              <a:rPr lang="en-GB" sz="1500" i="1" dirty="0">
                <a:solidFill>
                  <a:prstClr val="white"/>
                </a:solidFill>
                <a:latin typeface="Calibri" panose="020F0502020204030204"/>
              </a:rPr>
              <a:t>Working together to nurture, inspire and achieve “</a:t>
            </a:r>
            <a:endParaRPr lang="en-GB" sz="1500" dirty="0">
              <a:solidFill>
                <a:prstClr val="white"/>
              </a:solidFill>
              <a:latin typeface="Calibri" panose="020F0502020204030204"/>
            </a:endParaRPr>
          </a:p>
          <a:p>
            <a:pPr algn="l" defTabSz="685800">
              <a:spcBef>
                <a:spcPts val="750"/>
              </a:spcBef>
            </a:pPr>
            <a:endParaRPr lang="en-GB" sz="1500" dirty="0">
              <a:solidFill>
                <a:prstClr val="white"/>
              </a:solidFill>
              <a:latin typeface="Calibri" panose="020F0502020204030204"/>
            </a:endParaRPr>
          </a:p>
          <a:p>
            <a:pPr algn="l" defTabSz="685800">
              <a:spcBef>
                <a:spcPts val="750"/>
              </a:spcBef>
            </a:pPr>
            <a:endParaRPr lang="en-GB" sz="1500" dirty="0">
              <a:solidFill>
                <a:prstClr val="white"/>
              </a:solidFill>
              <a:latin typeface="Calibri" panose="020F0502020204030204"/>
            </a:endParaRPr>
          </a:p>
        </p:txBody>
      </p:sp>
      <p:sp>
        <p:nvSpPr>
          <p:cNvPr id="9" name="Subtitle 2">
            <a:extLst>
              <a:ext uri="{FF2B5EF4-FFF2-40B4-BE49-F238E27FC236}">
                <a16:creationId xmlns:a16="http://schemas.microsoft.com/office/drawing/2014/main" id="{892391B9-76EB-4CA9-AC93-E048DF95E868}"/>
              </a:ext>
            </a:extLst>
          </p:cNvPr>
          <p:cNvSpPr txBox="1">
            <a:spLocks/>
          </p:cNvSpPr>
          <p:nvPr/>
        </p:nvSpPr>
        <p:spPr>
          <a:xfrm>
            <a:off x="5635287" y="1471911"/>
            <a:ext cx="5378443" cy="272243"/>
          </a:xfrm>
          <a:prstGeom prst="rect">
            <a:avLst/>
          </a:prstGeom>
        </p:spPr>
        <p:txBody>
          <a:bodyPr vert="horz" lIns="68580" tIns="34290" rIns="68580" bIns="3429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a:spcBef>
                <a:spcPts val="750"/>
              </a:spcBef>
            </a:pPr>
            <a:r>
              <a:rPr lang="en-GB" sz="2800" dirty="0">
                <a:solidFill>
                  <a:srgbClr val="FF0000"/>
                </a:solidFill>
                <a:latin typeface="Gaegu Bold"/>
              </a:rPr>
              <a:t>Our meeting will start shortly</a:t>
            </a:r>
          </a:p>
        </p:txBody>
      </p:sp>
      <p:pic>
        <p:nvPicPr>
          <p:cNvPr id="4" name="Picture 3" descr="Alford Academy (@alfordacademy) / Twitter">
            <a:extLst>
              <a:ext uri="{FF2B5EF4-FFF2-40B4-BE49-F238E27FC236}">
                <a16:creationId xmlns:a16="http://schemas.microsoft.com/office/drawing/2014/main" id="{B07AE91D-8642-6A1C-F9F7-689FFB635D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770" y="587291"/>
            <a:ext cx="5308937" cy="5308937"/>
          </a:xfrm>
          <a:prstGeom prst="rect">
            <a:avLst/>
          </a:prstGeom>
          <a:noFill/>
          <a:ln>
            <a:noFill/>
          </a:ln>
        </p:spPr>
      </p:pic>
    </p:spTree>
    <p:extLst>
      <p:ext uri="{BB962C8B-B14F-4D97-AF65-F5344CB8AC3E}">
        <p14:creationId xmlns:p14="http://schemas.microsoft.com/office/powerpoint/2010/main" val="3952410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FF1F-9755-E8D2-F016-8D6C23791062}"/>
              </a:ext>
            </a:extLst>
          </p:cNvPr>
          <p:cNvSpPr>
            <a:spLocks noGrp="1"/>
          </p:cNvSpPr>
          <p:nvPr>
            <p:ph type="title"/>
          </p:nvPr>
        </p:nvSpPr>
        <p:spPr/>
        <p:txBody>
          <a:bodyPr>
            <a:normAutofit/>
          </a:bodyPr>
          <a:lstStyle/>
          <a:p>
            <a:r>
              <a:rPr lang="en-GB" sz="5400" dirty="0">
                <a:latin typeface="Gaegu Bold"/>
              </a:rPr>
              <a:t>Achieve</a:t>
            </a:r>
          </a:p>
        </p:txBody>
      </p:sp>
      <p:sp>
        <p:nvSpPr>
          <p:cNvPr id="3" name="Content Placeholder 2">
            <a:extLst>
              <a:ext uri="{FF2B5EF4-FFF2-40B4-BE49-F238E27FC236}">
                <a16:creationId xmlns:a16="http://schemas.microsoft.com/office/drawing/2014/main" id="{C1B32AA6-269F-328F-4F1B-CE277A4F0D3B}"/>
              </a:ext>
            </a:extLst>
          </p:cNvPr>
          <p:cNvSpPr>
            <a:spLocks noGrp="1"/>
          </p:cNvSpPr>
          <p:nvPr>
            <p:ph idx="1"/>
          </p:nvPr>
        </p:nvSpPr>
        <p:spPr/>
        <p:txBody>
          <a:bodyPr>
            <a:normAutofit/>
          </a:bodyPr>
          <a:lstStyle/>
          <a:p>
            <a:r>
              <a:rPr lang="en-GB" sz="3200" dirty="0">
                <a:latin typeface="Gaegu Bold"/>
              </a:rPr>
              <a:t>Learn</a:t>
            </a:r>
          </a:p>
          <a:p>
            <a:r>
              <a:rPr lang="en-GB" sz="3200" dirty="0">
                <a:latin typeface="Gaegu Bold"/>
              </a:rPr>
              <a:t>Assess</a:t>
            </a:r>
          </a:p>
          <a:p>
            <a:r>
              <a:rPr lang="en-GB" sz="3200" dirty="0">
                <a:latin typeface="Gaegu Bold"/>
              </a:rPr>
              <a:t>Self-evaluate</a:t>
            </a:r>
          </a:p>
        </p:txBody>
      </p:sp>
      <p:pic>
        <p:nvPicPr>
          <p:cNvPr id="5" name="Picture 4">
            <a:extLst>
              <a:ext uri="{FF2B5EF4-FFF2-40B4-BE49-F238E27FC236}">
                <a16:creationId xmlns:a16="http://schemas.microsoft.com/office/drawing/2014/main" id="{9535FEE7-36E3-E919-86B5-FB753E0C442C}"/>
              </a:ext>
            </a:extLst>
          </p:cNvPr>
          <p:cNvPicPr>
            <a:picLocks noChangeAspect="1"/>
          </p:cNvPicPr>
          <p:nvPr/>
        </p:nvPicPr>
        <p:blipFill rotWithShape="1">
          <a:blip r:embed="rId3"/>
          <a:srcRect l="12817" r="13674" b="5324"/>
          <a:stretch/>
        </p:blipFill>
        <p:spPr>
          <a:xfrm>
            <a:off x="3623310" y="468655"/>
            <a:ext cx="8172450" cy="5920690"/>
          </a:xfrm>
          <a:prstGeom prst="rect">
            <a:avLst/>
          </a:prstGeom>
        </p:spPr>
      </p:pic>
      <p:sp>
        <p:nvSpPr>
          <p:cNvPr id="6" name="Rectangle 5">
            <a:extLst>
              <a:ext uri="{FF2B5EF4-FFF2-40B4-BE49-F238E27FC236}">
                <a16:creationId xmlns:a16="http://schemas.microsoft.com/office/drawing/2014/main" id="{505BB037-376D-CE6E-B4CC-0C28227E8D07}"/>
              </a:ext>
            </a:extLst>
          </p:cNvPr>
          <p:cNvSpPr/>
          <p:nvPr/>
        </p:nvSpPr>
        <p:spPr>
          <a:xfrm>
            <a:off x="5509260" y="1027906"/>
            <a:ext cx="2320290" cy="45799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a:extLst>
              <a:ext uri="{FF2B5EF4-FFF2-40B4-BE49-F238E27FC236}">
                <a16:creationId xmlns:a16="http://schemas.microsoft.com/office/drawing/2014/main" id="{29B5C6DF-FDE2-E574-D410-AEFCC558BE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 y="5285739"/>
            <a:ext cx="1325564"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07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FF1F-9755-E8D2-F016-8D6C23791062}"/>
              </a:ext>
            </a:extLst>
          </p:cNvPr>
          <p:cNvSpPr>
            <a:spLocks noGrp="1"/>
          </p:cNvSpPr>
          <p:nvPr>
            <p:ph type="title"/>
          </p:nvPr>
        </p:nvSpPr>
        <p:spPr/>
        <p:txBody>
          <a:bodyPr/>
          <a:lstStyle/>
          <a:p>
            <a:r>
              <a:rPr lang="en-GB" dirty="0">
                <a:latin typeface="Gaegu Bold"/>
              </a:rPr>
              <a:t>Achieve</a:t>
            </a:r>
          </a:p>
        </p:txBody>
      </p:sp>
      <p:sp>
        <p:nvSpPr>
          <p:cNvPr id="3" name="Content Placeholder 2">
            <a:extLst>
              <a:ext uri="{FF2B5EF4-FFF2-40B4-BE49-F238E27FC236}">
                <a16:creationId xmlns:a16="http://schemas.microsoft.com/office/drawing/2014/main" id="{C1B32AA6-269F-328F-4F1B-CE277A4F0D3B}"/>
              </a:ext>
            </a:extLst>
          </p:cNvPr>
          <p:cNvSpPr>
            <a:spLocks noGrp="1"/>
          </p:cNvSpPr>
          <p:nvPr>
            <p:ph idx="1"/>
          </p:nvPr>
        </p:nvSpPr>
        <p:spPr>
          <a:xfrm>
            <a:off x="838200" y="1825625"/>
            <a:ext cx="2663190" cy="4351338"/>
          </a:xfrm>
        </p:spPr>
        <p:txBody>
          <a:bodyPr>
            <a:normAutofit/>
          </a:bodyPr>
          <a:lstStyle/>
          <a:p>
            <a:pPr marL="0" indent="0">
              <a:buNone/>
            </a:pPr>
            <a:r>
              <a:rPr lang="en-GB" sz="3600" dirty="0">
                <a:latin typeface="Gaegu Bold"/>
              </a:rPr>
              <a:t>Learn</a:t>
            </a:r>
          </a:p>
          <a:p>
            <a:pPr lvl="1"/>
            <a:r>
              <a:rPr lang="en-GB" sz="2800" dirty="0">
                <a:latin typeface="Gaegu Bold"/>
              </a:rPr>
              <a:t>Explanation</a:t>
            </a:r>
          </a:p>
          <a:p>
            <a:pPr lvl="1"/>
            <a:r>
              <a:rPr lang="en-GB" sz="2800" dirty="0">
                <a:latin typeface="Gaegu Bold"/>
              </a:rPr>
              <a:t>Useful links</a:t>
            </a:r>
          </a:p>
          <a:p>
            <a:pPr lvl="1"/>
            <a:r>
              <a:rPr lang="en-GB" sz="2800" dirty="0">
                <a:latin typeface="Gaegu Bold"/>
              </a:rPr>
              <a:t>Questions and activities</a:t>
            </a:r>
          </a:p>
          <a:p>
            <a:pPr lvl="1"/>
            <a:r>
              <a:rPr lang="en-GB" sz="2800" dirty="0">
                <a:latin typeface="Gaegu Bold"/>
              </a:rPr>
              <a:t>Past Paper questions </a:t>
            </a:r>
          </a:p>
          <a:p>
            <a:endParaRPr lang="en-GB" dirty="0">
              <a:latin typeface="Gaegu Bold"/>
            </a:endParaRPr>
          </a:p>
        </p:txBody>
      </p:sp>
      <p:pic>
        <p:nvPicPr>
          <p:cNvPr id="5" name="Picture 4">
            <a:extLst>
              <a:ext uri="{FF2B5EF4-FFF2-40B4-BE49-F238E27FC236}">
                <a16:creationId xmlns:a16="http://schemas.microsoft.com/office/drawing/2014/main" id="{9535FEE7-36E3-E919-86B5-FB753E0C442C}"/>
              </a:ext>
            </a:extLst>
          </p:cNvPr>
          <p:cNvPicPr>
            <a:picLocks noChangeAspect="1"/>
          </p:cNvPicPr>
          <p:nvPr/>
        </p:nvPicPr>
        <p:blipFill rotWithShape="1">
          <a:blip r:embed="rId2"/>
          <a:srcRect l="12817" r="13674" b="5324"/>
          <a:stretch/>
        </p:blipFill>
        <p:spPr>
          <a:xfrm>
            <a:off x="3623310" y="468655"/>
            <a:ext cx="8172450" cy="5920690"/>
          </a:xfrm>
          <a:prstGeom prst="rect">
            <a:avLst/>
          </a:prstGeom>
        </p:spPr>
      </p:pic>
      <p:sp>
        <p:nvSpPr>
          <p:cNvPr id="6" name="Rectangle 5">
            <a:extLst>
              <a:ext uri="{FF2B5EF4-FFF2-40B4-BE49-F238E27FC236}">
                <a16:creationId xmlns:a16="http://schemas.microsoft.com/office/drawing/2014/main" id="{505BB037-376D-CE6E-B4CC-0C28227E8D07}"/>
              </a:ext>
            </a:extLst>
          </p:cNvPr>
          <p:cNvSpPr/>
          <p:nvPr/>
        </p:nvSpPr>
        <p:spPr>
          <a:xfrm>
            <a:off x="5509260" y="1027906"/>
            <a:ext cx="2320290" cy="45799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929FDF3-8FDA-8846-12F8-01C3347A78C3}"/>
              </a:ext>
            </a:extLst>
          </p:cNvPr>
          <p:cNvSpPr/>
          <p:nvPr/>
        </p:nvSpPr>
        <p:spPr>
          <a:xfrm>
            <a:off x="9353550" y="3462338"/>
            <a:ext cx="2320290" cy="457994"/>
          </a:xfrm>
          <a:prstGeom prst="rect">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a:extLst>
              <a:ext uri="{FF2B5EF4-FFF2-40B4-BE49-F238E27FC236}">
                <a16:creationId xmlns:a16="http://schemas.microsoft.com/office/drawing/2014/main" id="{8C5378E1-2F7F-6026-716E-990D50485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 y="5285739"/>
            <a:ext cx="1325564"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671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CFF1F-9755-E8D2-F016-8D6C23791062}"/>
              </a:ext>
            </a:extLst>
          </p:cNvPr>
          <p:cNvSpPr>
            <a:spLocks noGrp="1"/>
          </p:cNvSpPr>
          <p:nvPr>
            <p:ph type="title"/>
          </p:nvPr>
        </p:nvSpPr>
        <p:spPr/>
        <p:txBody>
          <a:bodyPr/>
          <a:lstStyle/>
          <a:p>
            <a:r>
              <a:rPr lang="en-GB" dirty="0">
                <a:latin typeface="Gaegu Bold"/>
              </a:rPr>
              <a:t>Achieve - Assess</a:t>
            </a:r>
          </a:p>
        </p:txBody>
      </p:sp>
      <p:pic>
        <p:nvPicPr>
          <p:cNvPr id="8" name="Picture 7">
            <a:extLst>
              <a:ext uri="{FF2B5EF4-FFF2-40B4-BE49-F238E27FC236}">
                <a16:creationId xmlns:a16="http://schemas.microsoft.com/office/drawing/2014/main" id="{A7C68914-9410-8706-BBE4-0A8DC875AEB1}"/>
              </a:ext>
            </a:extLst>
          </p:cNvPr>
          <p:cNvPicPr>
            <a:picLocks noChangeAspect="1"/>
          </p:cNvPicPr>
          <p:nvPr/>
        </p:nvPicPr>
        <p:blipFill rotWithShape="1">
          <a:blip r:embed="rId3"/>
          <a:srcRect l="12877" r="13052" b="34172"/>
          <a:stretch/>
        </p:blipFill>
        <p:spPr>
          <a:xfrm>
            <a:off x="965521" y="1690688"/>
            <a:ext cx="9729013" cy="4863622"/>
          </a:xfrm>
          <a:prstGeom prst="rect">
            <a:avLst/>
          </a:prstGeom>
          <a:ln>
            <a:solidFill>
              <a:schemeClr val="tx1"/>
            </a:solidFill>
          </a:ln>
        </p:spPr>
      </p:pic>
      <p:pic>
        <p:nvPicPr>
          <p:cNvPr id="9" name="Picture 2">
            <a:extLst>
              <a:ext uri="{FF2B5EF4-FFF2-40B4-BE49-F238E27FC236}">
                <a16:creationId xmlns:a16="http://schemas.microsoft.com/office/drawing/2014/main" id="{0D6B1BC1-692B-F3A2-6E70-F0A28C3B45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1790" y="303689"/>
            <a:ext cx="1325564"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13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8C3BA-AAFD-F45D-BE4B-59CD53C14386}"/>
              </a:ext>
            </a:extLst>
          </p:cNvPr>
          <p:cNvSpPr>
            <a:spLocks noGrp="1"/>
          </p:cNvSpPr>
          <p:nvPr>
            <p:ph type="title"/>
          </p:nvPr>
        </p:nvSpPr>
        <p:spPr/>
        <p:txBody>
          <a:bodyPr/>
          <a:lstStyle/>
          <a:p>
            <a:r>
              <a:rPr lang="en-GB" dirty="0">
                <a:latin typeface="Gaegu Bold"/>
              </a:rPr>
              <a:t>Achieve</a:t>
            </a:r>
          </a:p>
        </p:txBody>
      </p:sp>
      <p:sp>
        <p:nvSpPr>
          <p:cNvPr id="3" name="Content Placeholder 2">
            <a:extLst>
              <a:ext uri="{FF2B5EF4-FFF2-40B4-BE49-F238E27FC236}">
                <a16:creationId xmlns:a16="http://schemas.microsoft.com/office/drawing/2014/main" id="{D5A33314-ABBB-199C-C348-B40666E8A9B0}"/>
              </a:ext>
            </a:extLst>
          </p:cNvPr>
          <p:cNvSpPr>
            <a:spLocks noGrp="1"/>
          </p:cNvSpPr>
          <p:nvPr>
            <p:ph idx="1"/>
          </p:nvPr>
        </p:nvSpPr>
        <p:spPr/>
        <p:txBody>
          <a:bodyPr>
            <a:normAutofit/>
          </a:bodyPr>
          <a:lstStyle/>
          <a:p>
            <a:pPr marL="0" indent="0">
              <a:buNone/>
            </a:pPr>
            <a:r>
              <a:rPr lang="en-GB" sz="3600" dirty="0">
                <a:latin typeface="Gaegu Bold"/>
              </a:rPr>
              <a:t>Self-evaluate</a:t>
            </a:r>
          </a:p>
        </p:txBody>
      </p:sp>
      <p:pic>
        <p:nvPicPr>
          <p:cNvPr id="5" name="Picture 4">
            <a:extLst>
              <a:ext uri="{FF2B5EF4-FFF2-40B4-BE49-F238E27FC236}">
                <a16:creationId xmlns:a16="http://schemas.microsoft.com/office/drawing/2014/main" id="{365D978C-F65E-D6BD-6B8A-0DAB9432E9FF}"/>
              </a:ext>
            </a:extLst>
          </p:cNvPr>
          <p:cNvPicPr>
            <a:picLocks noChangeAspect="1"/>
          </p:cNvPicPr>
          <p:nvPr/>
        </p:nvPicPr>
        <p:blipFill rotWithShape="1">
          <a:blip r:embed="rId3"/>
          <a:srcRect l="12375" t="3666" r="13750" b="5324"/>
          <a:stretch/>
        </p:blipFill>
        <p:spPr>
          <a:xfrm>
            <a:off x="3660928" y="681037"/>
            <a:ext cx="8089112" cy="5605463"/>
          </a:xfrm>
          <a:prstGeom prst="rect">
            <a:avLst/>
          </a:prstGeom>
        </p:spPr>
      </p:pic>
    </p:spTree>
    <p:extLst>
      <p:ext uri="{BB962C8B-B14F-4D97-AF65-F5344CB8AC3E}">
        <p14:creationId xmlns:p14="http://schemas.microsoft.com/office/powerpoint/2010/main" val="3308528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038007" y="6075760"/>
            <a:ext cx="2252615" cy="707229"/>
          </a:xfrm>
          <a:custGeom>
            <a:avLst/>
            <a:gdLst/>
            <a:ahLst/>
            <a:cxnLst/>
            <a:rect l="l" t="t" r="r" b="b"/>
            <a:pathLst>
              <a:path w="3378923" h="1060844">
                <a:moveTo>
                  <a:pt x="0" y="0"/>
                </a:moveTo>
                <a:lnTo>
                  <a:pt x="3378923" y="0"/>
                </a:lnTo>
                <a:lnTo>
                  <a:pt x="3378923" y="1060845"/>
                </a:lnTo>
                <a:lnTo>
                  <a:pt x="0" y="1060845"/>
                </a:lnTo>
                <a:lnTo>
                  <a:pt x="0" y="0"/>
                </a:lnTo>
                <a:close/>
              </a:path>
            </a:pathLst>
          </a:custGeom>
          <a:blipFill>
            <a:blip r:embed="rId3"/>
            <a:stretch>
              <a:fillRect t="-27882" b="-51480"/>
            </a:stretch>
          </a:blipFill>
        </p:spPr>
        <p:txBody>
          <a:bodyPr/>
          <a:lstStyle/>
          <a:p>
            <a:endParaRPr lang="en-GB"/>
          </a:p>
        </p:txBody>
      </p:sp>
      <p:grpSp>
        <p:nvGrpSpPr>
          <p:cNvPr id="3" name="Group 3"/>
          <p:cNvGrpSpPr/>
          <p:nvPr/>
        </p:nvGrpSpPr>
        <p:grpSpPr>
          <a:xfrm>
            <a:off x="9401755" y="138477"/>
            <a:ext cx="2663247" cy="2518223"/>
            <a:chOff x="0" y="0"/>
            <a:chExt cx="5326495" cy="5036446"/>
          </a:xfrm>
        </p:grpSpPr>
        <p:sp>
          <p:nvSpPr>
            <p:cNvPr id="4" name="Freeform 4"/>
            <p:cNvSpPr/>
            <p:nvPr/>
          </p:nvSpPr>
          <p:spPr>
            <a:xfrm>
              <a:off x="0" y="0"/>
              <a:ext cx="4023474" cy="3245828"/>
            </a:xfrm>
            <a:custGeom>
              <a:avLst/>
              <a:gdLst/>
              <a:ahLst/>
              <a:cxnLst/>
              <a:rect l="l" t="t" r="r" b="b"/>
              <a:pathLst>
                <a:path w="4023474" h="3245828">
                  <a:moveTo>
                    <a:pt x="0" y="0"/>
                  </a:moveTo>
                  <a:lnTo>
                    <a:pt x="4023474" y="0"/>
                  </a:lnTo>
                  <a:lnTo>
                    <a:pt x="4023474" y="3245828"/>
                  </a:lnTo>
                  <a:lnTo>
                    <a:pt x="0" y="32458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Freeform 5"/>
            <p:cNvSpPr/>
            <p:nvPr/>
          </p:nvSpPr>
          <p:spPr>
            <a:xfrm>
              <a:off x="1016651" y="166905"/>
              <a:ext cx="1990172" cy="2151538"/>
            </a:xfrm>
            <a:custGeom>
              <a:avLst/>
              <a:gdLst/>
              <a:ahLst/>
              <a:cxnLst/>
              <a:rect l="l" t="t" r="r" b="b"/>
              <a:pathLst>
                <a:path w="1990172" h="2151538">
                  <a:moveTo>
                    <a:pt x="0" y="0"/>
                  </a:moveTo>
                  <a:lnTo>
                    <a:pt x="1990172" y="0"/>
                  </a:lnTo>
                  <a:lnTo>
                    <a:pt x="1990172" y="2151538"/>
                  </a:lnTo>
                  <a:lnTo>
                    <a:pt x="0" y="2151538"/>
                  </a:lnTo>
                  <a:lnTo>
                    <a:pt x="0" y="0"/>
                  </a:lnTo>
                  <a:close/>
                </a:path>
              </a:pathLst>
            </a:custGeom>
            <a:blipFill>
              <a:blip r:embed="rId6"/>
              <a:stretch>
                <a:fillRect/>
              </a:stretch>
            </a:blipFill>
          </p:spPr>
          <p:txBody>
            <a:bodyPr/>
            <a:lstStyle/>
            <a:p>
              <a:endParaRPr lang="en-GB"/>
            </a:p>
          </p:txBody>
        </p:sp>
        <p:sp>
          <p:nvSpPr>
            <p:cNvPr id="6" name="Freeform 6"/>
            <p:cNvSpPr/>
            <p:nvPr/>
          </p:nvSpPr>
          <p:spPr>
            <a:xfrm flipH="1">
              <a:off x="3006823" y="2581093"/>
              <a:ext cx="2319671" cy="2455353"/>
            </a:xfrm>
            <a:custGeom>
              <a:avLst/>
              <a:gdLst/>
              <a:ahLst/>
              <a:cxnLst/>
              <a:rect l="l" t="t" r="r" b="b"/>
              <a:pathLst>
                <a:path w="2319671" h="2455353">
                  <a:moveTo>
                    <a:pt x="2319672" y="0"/>
                  </a:moveTo>
                  <a:lnTo>
                    <a:pt x="0" y="0"/>
                  </a:lnTo>
                  <a:lnTo>
                    <a:pt x="0" y="2455353"/>
                  </a:lnTo>
                  <a:lnTo>
                    <a:pt x="2319672" y="2455353"/>
                  </a:lnTo>
                  <a:lnTo>
                    <a:pt x="2319672"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grpSp>
      <p:sp>
        <p:nvSpPr>
          <p:cNvPr id="7" name="Freeform 7"/>
          <p:cNvSpPr/>
          <p:nvPr/>
        </p:nvSpPr>
        <p:spPr>
          <a:xfrm>
            <a:off x="1414998" y="4546450"/>
            <a:ext cx="2096541" cy="2096541"/>
          </a:xfrm>
          <a:custGeom>
            <a:avLst/>
            <a:gdLst/>
            <a:ahLst/>
            <a:cxnLst/>
            <a:rect l="l" t="t" r="r" b="b"/>
            <a:pathLst>
              <a:path w="3144812" h="3144812">
                <a:moveTo>
                  <a:pt x="0" y="0"/>
                </a:moveTo>
                <a:lnTo>
                  <a:pt x="3144812" y="0"/>
                </a:lnTo>
                <a:lnTo>
                  <a:pt x="3144812" y="3144812"/>
                </a:lnTo>
                <a:lnTo>
                  <a:pt x="0" y="3144812"/>
                </a:lnTo>
                <a:lnTo>
                  <a:pt x="0" y="0"/>
                </a:lnTo>
                <a:close/>
              </a:path>
            </a:pathLst>
          </a:custGeom>
          <a:blipFill>
            <a:blip r:embed="rId9"/>
            <a:stretch>
              <a:fillRect/>
            </a:stretch>
          </a:blipFill>
        </p:spPr>
        <p:txBody>
          <a:bodyPr/>
          <a:lstStyle/>
          <a:p>
            <a:endParaRPr lang="en-GB"/>
          </a:p>
        </p:txBody>
      </p:sp>
      <p:grpSp>
        <p:nvGrpSpPr>
          <p:cNvPr id="8" name="Group 8"/>
          <p:cNvGrpSpPr/>
          <p:nvPr/>
        </p:nvGrpSpPr>
        <p:grpSpPr>
          <a:xfrm>
            <a:off x="4236032" y="4839382"/>
            <a:ext cx="6767938" cy="1117506"/>
            <a:chOff x="0" y="0"/>
            <a:chExt cx="2464684" cy="406963"/>
          </a:xfrm>
        </p:grpSpPr>
        <p:sp>
          <p:nvSpPr>
            <p:cNvPr id="9" name="Freeform 9"/>
            <p:cNvSpPr/>
            <p:nvPr/>
          </p:nvSpPr>
          <p:spPr>
            <a:xfrm>
              <a:off x="0" y="0"/>
              <a:ext cx="2464684" cy="406963"/>
            </a:xfrm>
            <a:custGeom>
              <a:avLst/>
              <a:gdLst/>
              <a:ahLst/>
              <a:cxnLst/>
              <a:rect l="l" t="t" r="r" b="b"/>
              <a:pathLst>
                <a:path w="2464684" h="406963">
                  <a:moveTo>
                    <a:pt x="41651" y="0"/>
                  </a:moveTo>
                  <a:lnTo>
                    <a:pt x="2423032" y="0"/>
                  </a:lnTo>
                  <a:cubicBezTo>
                    <a:pt x="2446036" y="0"/>
                    <a:pt x="2464684" y="18648"/>
                    <a:pt x="2464684" y="41651"/>
                  </a:cubicBezTo>
                  <a:lnTo>
                    <a:pt x="2464684" y="365311"/>
                  </a:lnTo>
                  <a:cubicBezTo>
                    <a:pt x="2464684" y="388315"/>
                    <a:pt x="2446036" y="406963"/>
                    <a:pt x="2423032" y="406963"/>
                  </a:cubicBezTo>
                  <a:lnTo>
                    <a:pt x="41651" y="406963"/>
                  </a:lnTo>
                  <a:cubicBezTo>
                    <a:pt x="18648" y="406963"/>
                    <a:pt x="0" y="388315"/>
                    <a:pt x="0" y="365311"/>
                  </a:cubicBezTo>
                  <a:lnTo>
                    <a:pt x="0" y="41651"/>
                  </a:lnTo>
                  <a:cubicBezTo>
                    <a:pt x="0" y="18648"/>
                    <a:pt x="18648" y="0"/>
                    <a:pt x="41651" y="0"/>
                  </a:cubicBezTo>
                  <a:close/>
                </a:path>
              </a:pathLst>
            </a:custGeom>
            <a:solidFill>
              <a:srgbClr val="2AB9E6"/>
            </a:solidFill>
          </p:spPr>
          <p:txBody>
            <a:bodyPr/>
            <a:lstStyle/>
            <a:p>
              <a:endParaRPr lang="en-GB">
                <a:latin typeface="Gaegu Bold"/>
              </a:endParaRPr>
            </a:p>
          </p:txBody>
        </p:sp>
        <p:sp>
          <p:nvSpPr>
            <p:cNvPr id="10" name="TextBox 10"/>
            <p:cNvSpPr txBox="1"/>
            <p:nvPr/>
          </p:nvSpPr>
          <p:spPr>
            <a:xfrm>
              <a:off x="0" y="-28575"/>
              <a:ext cx="812800" cy="841375"/>
            </a:xfrm>
            <a:prstGeom prst="rect">
              <a:avLst/>
            </a:prstGeom>
          </p:spPr>
          <p:txBody>
            <a:bodyPr lIns="49992" tIns="49992" rIns="49992" bIns="49992" rtlCol="0" anchor="ctr"/>
            <a:lstStyle/>
            <a:p>
              <a:pPr algn="ctr" defTabSz="609630">
                <a:lnSpc>
                  <a:spcPts val="1929"/>
                </a:lnSpc>
                <a:spcBef>
                  <a:spcPct val="0"/>
                </a:spcBef>
              </a:pPr>
              <a:endParaRPr sz="1200">
                <a:solidFill>
                  <a:prstClr val="black"/>
                </a:solidFill>
                <a:latin typeface="Gaegu Bold"/>
              </a:endParaRPr>
            </a:p>
          </p:txBody>
        </p:sp>
      </p:grpSp>
      <p:sp>
        <p:nvSpPr>
          <p:cNvPr id="11" name="Freeform 11"/>
          <p:cNvSpPr/>
          <p:nvPr/>
        </p:nvSpPr>
        <p:spPr>
          <a:xfrm>
            <a:off x="10175410" y="5600780"/>
            <a:ext cx="985181" cy="1309210"/>
          </a:xfrm>
          <a:custGeom>
            <a:avLst/>
            <a:gdLst/>
            <a:ahLst/>
            <a:cxnLst/>
            <a:rect l="l" t="t" r="r" b="b"/>
            <a:pathLst>
              <a:path w="1477771" h="1963815">
                <a:moveTo>
                  <a:pt x="0" y="0"/>
                </a:moveTo>
                <a:lnTo>
                  <a:pt x="1477772" y="0"/>
                </a:lnTo>
                <a:lnTo>
                  <a:pt x="1477772" y="1963816"/>
                </a:lnTo>
                <a:lnTo>
                  <a:pt x="0" y="196381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a:p>
        </p:txBody>
      </p:sp>
      <p:sp>
        <p:nvSpPr>
          <p:cNvPr id="12" name="TextBox 12"/>
          <p:cNvSpPr txBox="1"/>
          <p:nvPr/>
        </p:nvSpPr>
        <p:spPr>
          <a:xfrm>
            <a:off x="685800" y="2154161"/>
            <a:ext cx="10820400" cy="969881"/>
          </a:xfrm>
          <a:prstGeom prst="rect">
            <a:avLst/>
          </a:prstGeom>
        </p:spPr>
        <p:txBody>
          <a:bodyPr lIns="0" tIns="0" rIns="0" bIns="0" rtlCol="0" anchor="t">
            <a:spAutoFit/>
          </a:bodyPr>
          <a:lstStyle/>
          <a:p>
            <a:pPr algn="ctr" defTabSz="609630">
              <a:lnSpc>
                <a:spcPts val="3920"/>
              </a:lnSpc>
            </a:pPr>
            <a:r>
              <a:rPr lang="en-US" sz="3200" spc="-56" dirty="0">
                <a:solidFill>
                  <a:srgbClr val="000000"/>
                </a:solidFill>
                <a:latin typeface="Gaegu Bold"/>
              </a:rPr>
              <a:t>51 live online webinars each week, covering 26 subjects, </a:t>
            </a:r>
          </a:p>
          <a:p>
            <a:pPr algn="ctr" defTabSz="609630">
              <a:lnSpc>
                <a:spcPts val="3920"/>
              </a:lnSpc>
              <a:spcBef>
                <a:spcPct val="0"/>
              </a:spcBef>
            </a:pPr>
            <a:r>
              <a:rPr lang="en-US" sz="3200" spc="-56" dirty="0">
                <a:solidFill>
                  <a:srgbClr val="000000"/>
                </a:solidFill>
                <a:latin typeface="Gaegu Bold"/>
              </a:rPr>
              <a:t>ranging across levels from N4 through to N5, Higher and AH.</a:t>
            </a:r>
          </a:p>
        </p:txBody>
      </p:sp>
      <p:sp>
        <p:nvSpPr>
          <p:cNvPr id="13" name="TextBox 13"/>
          <p:cNvSpPr txBox="1"/>
          <p:nvPr/>
        </p:nvSpPr>
        <p:spPr>
          <a:xfrm>
            <a:off x="685800" y="3498287"/>
            <a:ext cx="10820400" cy="969881"/>
          </a:xfrm>
          <a:prstGeom prst="rect">
            <a:avLst/>
          </a:prstGeom>
        </p:spPr>
        <p:txBody>
          <a:bodyPr lIns="0" tIns="0" rIns="0" bIns="0" rtlCol="0" anchor="t">
            <a:spAutoFit/>
          </a:bodyPr>
          <a:lstStyle/>
          <a:p>
            <a:pPr algn="ctr" defTabSz="609630">
              <a:lnSpc>
                <a:spcPts val="3920"/>
              </a:lnSpc>
              <a:spcBef>
                <a:spcPct val="0"/>
              </a:spcBef>
            </a:pPr>
            <a:r>
              <a:rPr lang="en-US" sz="3200" spc="-56" dirty="0">
                <a:solidFill>
                  <a:srgbClr val="000000"/>
                </a:solidFill>
                <a:latin typeface="Gaegu Bold"/>
              </a:rPr>
              <a:t>To view the full Study Support timetable and find out how to register, scan the QR code below or visit</a:t>
            </a:r>
          </a:p>
        </p:txBody>
      </p:sp>
      <p:sp>
        <p:nvSpPr>
          <p:cNvPr id="14" name="TextBox 14"/>
          <p:cNvSpPr txBox="1"/>
          <p:nvPr/>
        </p:nvSpPr>
        <p:spPr>
          <a:xfrm>
            <a:off x="4236032" y="5058172"/>
            <a:ext cx="6767938" cy="523028"/>
          </a:xfrm>
          <a:prstGeom prst="rect">
            <a:avLst/>
          </a:prstGeom>
        </p:spPr>
        <p:txBody>
          <a:bodyPr lIns="0" tIns="0" rIns="0" bIns="0" rtlCol="0" anchor="t">
            <a:spAutoFit/>
          </a:bodyPr>
          <a:lstStyle/>
          <a:p>
            <a:pPr algn="ctr" defTabSz="609630">
              <a:lnSpc>
                <a:spcPts val="4409"/>
              </a:lnSpc>
              <a:spcBef>
                <a:spcPct val="0"/>
              </a:spcBef>
            </a:pPr>
            <a:r>
              <a:rPr lang="en-US" sz="3149" spc="-63">
                <a:solidFill>
                  <a:srgbClr val="000000"/>
                </a:solidFill>
                <a:latin typeface="Montserrat Bold"/>
                <a:hlinkClick r:id="rId12" tooltip="https://e-sgoil.com/study-support/"/>
              </a:rPr>
              <a:t>www.e-sgoil.com/study-support/</a:t>
            </a:r>
          </a:p>
        </p:txBody>
      </p:sp>
      <p:sp>
        <p:nvSpPr>
          <p:cNvPr id="15" name="TextBox 15"/>
          <p:cNvSpPr txBox="1"/>
          <p:nvPr/>
        </p:nvSpPr>
        <p:spPr>
          <a:xfrm>
            <a:off x="1245510" y="205015"/>
            <a:ext cx="7504735" cy="1129925"/>
          </a:xfrm>
          <a:prstGeom prst="rect">
            <a:avLst/>
          </a:prstGeom>
        </p:spPr>
        <p:txBody>
          <a:bodyPr wrap="square" lIns="0" tIns="0" rIns="0" bIns="0" rtlCol="0" anchor="t">
            <a:spAutoFit/>
          </a:bodyPr>
          <a:lstStyle/>
          <a:p>
            <a:pPr algn="ctr" defTabSz="609630">
              <a:lnSpc>
                <a:spcPts val="8660"/>
              </a:lnSpc>
            </a:pPr>
            <a:r>
              <a:rPr lang="en-US" sz="8660" dirty="0">
                <a:solidFill>
                  <a:srgbClr val="000000"/>
                </a:solidFill>
                <a:latin typeface="Gaegu Bold"/>
              </a:rPr>
              <a:t>STUDY SUPPORT</a:t>
            </a:r>
          </a:p>
        </p:txBody>
      </p:sp>
      <p:sp>
        <p:nvSpPr>
          <p:cNvPr id="16" name="TextBox 16"/>
          <p:cNvSpPr txBox="1"/>
          <p:nvPr/>
        </p:nvSpPr>
        <p:spPr>
          <a:xfrm>
            <a:off x="3511540" y="1016007"/>
            <a:ext cx="2257549" cy="697755"/>
          </a:xfrm>
          <a:prstGeom prst="rect">
            <a:avLst/>
          </a:prstGeom>
        </p:spPr>
        <p:txBody>
          <a:bodyPr lIns="0" tIns="0" rIns="0" bIns="0" rtlCol="0" anchor="t">
            <a:spAutoFit/>
          </a:bodyPr>
          <a:lstStyle/>
          <a:p>
            <a:pPr algn="ctr" defTabSz="609630">
              <a:lnSpc>
                <a:spcPts val="5786"/>
              </a:lnSpc>
              <a:spcBef>
                <a:spcPct val="0"/>
              </a:spcBef>
            </a:pPr>
            <a:r>
              <a:rPr lang="en-US" sz="4133" dirty="0">
                <a:solidFill>
                  <a:srgbClr val="000000"/>
                </a:solidFill>
                <a:latin typeface="Gaegu Bold"/>
              </a:rPr>
              <a:t>2023-24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hlinkClick r:id="rId2"/>
            <a:extLst>
              <a:ext uri="{FF2B5EF4-FFF2-40B4-BE49-F238E27FC236}">
                <a16:creationId xmlns:a16="http://schemas.microsoft.com/office/drawing/2014/main" id="{7749CEF0-43B0-D657-6535-5A6ECCED823B}"/>
              </a:ext>
            </a:extLst>
          </p:cNvPr>
          <p:cNvPicPr>
            <a:picLocks noGrp="1" noChangeAspect="1"/>
          </p:cNvPicPr>
          <p:nvPr>
            <p:ph idx="1"/>
          </p:nvPr>
        </p:nvPicPr>
        <p:blipFill rotWithShape="1">
          <a:blip r:embed="rId3"/>
          <a:srcRect t="3357" b="5324"/>
          <a:stretch/>
        </p:blipFill>
        <p:spPr>
          <a:xfrm>
            <a:off x="457200" y="532521"/>
            <a:ext cx="11277600" cy="5792958"/>
          </a:xfrm>
          <a:prstGeom prst="rect">
            <a:avLst/>
          </a:prstGeom>
        </p:spPr>
      </p:pic>
    </p:spTree>
    <p:extLst>
      <p:ext uri="{BB962C8B-B14F-4D97-AF65-F5344CB8AC3E}">
        <p14:creationId xmlns:p14="http://schemas.microsoft.com/office/powerpoint/2010/main" val="11451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9AA66-07C9-552A-3726-E3F3CCC59B13}"/>
              </a:ext>
            </a:extLst>
          </p:cNvPr>
          <p:cNvSpPr>
            <a:spLocks noGrp="1"/>
          </p:cNvSpPr>
          <p:nvPr>
            <p:ph type="title"/>
          </p:nvPr>
        </p:nvSpPr>
        <p:spPr/>
        <p:txBody>
          <a:bodyPr/>
          <a:lstStyle/>
          <a:p>
            <a:r>
              <a:rPr lang="en-GB" dirty="0" err="1"/>
              <a:t>E-sgoil</a:t>
            </a:r>
            <a:endParaRPr lang="en-GB" dirty="0"/>
          </a:p>
        </p:txBody>
      </p:sp>
      <p:sp>
        <p:nvSpPr>
          <p:cNvPr id="3" name="Content Placeholder 2">
            <a:extLst>
              <a:ext uri="{FF2B5EF4-FFF2-40B4-BE49-F238E27FC236}">
                <a16:creationId xmlns:a16="http://schemas.microsoft.com/office/drawing/2014/main" id="{1CE0E60F-2C57-A746-D62D-B7B212D2CC97}"/>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EBA7061-2D93-86ED-3586-03D512400005}"/>
              </a:ext>
            </a:extLst>
          </p:cNvPr>
          <p:cNvPicPr>
            <a:picLocks noChangeAspect="1"/>
          </p:cNvPicPr>
          <p:nvPr/>
        </p:nvPicPr>
        <p:blipFill>
          <a:blip r:embed="rId2"/>
          <a:stretch>
            <a:fillRect/>
          </a:stretch>
        </p:blipFill>
        <p:spPr>
          <a:xfrm>
            <a:off x="2177" y="0"/>
            <a:ext cx="12187646" cy="6858000"/>
          </a:xfrm>
          <a:prstGeom prst="rect">
            <a:avLst/>
          </a:prstGeom>
        </p:spPr>
      </p:pic>
    </p:spTree>
    <p:extLst>
      <p:ext uri="{BB962C8B-B14F-4D97-AF65-F5344CB8AC3E}">
        <p14:creationId xmlns:p14="http://schemas.microsoft.com/office/powerpoint/2010/main" val="1703363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5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hlinkClick r:id="rId2"/>
            <a:extLst>
              <a:ext uri="{FF2B5EF4-FFF2-40B4-BE49-F238E27FC236}">
                <a16:creationId xmlns:a16="http://schemas.microsoft.com/office/drawing/2014/main" id="{BAF595D8-D4DB-12DA-4BE6-991C2C647311}"/>
              </a:ext>
            </a:extLst>
          </p:cNvPr>
          <p:cNvPicPr>
            <a:picLocks noGrp="1" noChangeAspect="1"/>
          </p:cNvPicPr>
          <p:nvPr>
            <p:ph idx="1"/>
          </p:nvPr>
        </p:nvPicPr>
        <p:blipFill rotWithShape="1">
          <a:blip r:embed="rId3"/>
          <a:srcRect l="6875" t="8333" r="6875" b="5325"/>
          <a:stretch/>
        </p:blipFill>
        <p:spPr>
          <a:xfrm>
            <a:off x="1149218" y="643467"/>
            <a:ext cx="9893563" cy="5571066"/>
          </a:xfrm>
          <a:prstGeom prst="rect">
            <a:avLst/>
          </a:prstGeom>
        </p:spPr>
      </p:pic>
    </p:spTree>
    <p:extLst>
      <p:ext uri="{BB962C8B-B14F-4D97-AF65-F5344CB8AC3E}">
        <p14:creationId xmlns:p14="http://schemas.microsoft.com/office/powerpoint/2010/main" val="3291008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hlinkClick r:id="rId3"/>
            <a:extLst>
              <a:ext uri="{FF2B5EF4-FFF2-40B4-BE49-F238E27FC236}">
                <a16:creationId xmlns:a16="http://schemas.microsoft.com/office/drawing/2014/main" id="{B465F423-876E-19B8-D444-E345DF1DD781}"/>
              </a:ext>
            </a:extLst>
          </p:cNvPr>
          <p:cNvPicPr>
            <a:picLocks noGrp="1" noChangeAspect="1"/>
          </p:cNvPicPr>
          <p:nvPr>
            <p:ph idx="1"/>
          </p:nvPr>
        </p:nvPicPr>
        <p:blipFill rotWithShape="1">
          <a:blip r:embed="rId4"/>
          <a:srcRect t="4000" b="5324"/>
          <a:stretch/>
        </p:blipFill>
        <p:spPr>
          <a:xfrm>
            <a:off x="457200" y="552915"/>
            <a:ext cx="11277600" cy="5752169"/>
          </a:xfrm>
          <a:prstGeom prst="rect">
            <a:avLst/>
          </a:prstGeom>
        </p:spPr>
      </p:pic>
    </p:spTree>
    <p:extLst>
      <p:ext uri="{BB962C8B-B14F-4D97-AF65-F5344CB8AC3E}">
        <p14:creationId xmlns:p14="http://schemas.microsoft.com/office/powerpoint/2010/main" val="415575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7D0F0-0779-12FB-9172-C5A742588621}"/>
              </a:ext>
            </a:extLst>
          </p:cNvPr>
          <p:cNvSpPr>
            <a:spLocks noGrp="1"/>
          </p:cNvSpPr>
          <p:nvPr>
            <p:ph type="title"/>
          </p:nvPr>
        </p:nvSpPr>
        <p:spPr>
          <a:xfrm>
            <a:off x="83820" y="136525"/>
            <a:ext cx="9003030" cy="720725"/>
          </a:xfrm>
        </p:spPr>
        <p:txBody>
          <a:bodyPr>
            <a:normAutofit fontScale="90000"/>
          </a:bodyPr>
          <a:lstStyle/>
          <a:p>
            <a:r>
              <a:rPr lang="en-GB" sz="6000" dirty="0">
                <a:latin typeface="Gaegu Bold" pitchFamily="2" charset="0"/>
                <a:ea typeface="Gaegu Bold" pitchFamily="2" charset="0"/>
              </a:rPr>
              <a:t>Exam Mindset Guide</a:t>
            </a:r>
          </a:p>
        </p:txBody>
      </p:sp>
      <p:pic>
        <p:nvPicPr>
          <p:cNvPr id="4" name="Online Media 3" title="Stop Being A Pain">
            <a:hlinkClick r:id="" action="ppaction://media"/>
            <a:extLst>
              <a:ext uri="{FF2B5EF4-FFF2-40B4-BE49-F238E27FC236}">
                <a16:creationId xmlns:a16="http://schemas.microsoft.com/office/drawing/2014/main" id="{0076A315-6DF3-BC11-A742-376C0AB095CA}"/>
              </a:ext>
            </a:extLst>
          </p:cNvPr>
          <p:cNvPicPr>
            <a:picLocks noGrp="1" noRot="1" noChangeAspect="1"/>
          </p:cNvPicPr>
          <p:nvPr>
            <p:ph idx="1"/>
            <a:videoFile r:link="rId1"/>
          </p:nvPr>
        </p:nvPicPr>
        <p:blipFill>
          <a:blip r:embed="rId4"/>
          <a:stretch>
            <a:fillRect/>
          </a:stretch>
        </p:blipFill>
        <p:spPr>
          <a:xfrm>
            <a:off x="1172210" y="1060450"/>
            <a:ext cx="10047751" cy="5661025"/>
          </a:xfrm>
          <a:prstGeom prst="rect">
            <a:avLst/>
          </a:prstGeom>
        </p:spPr>
      </p:pic>
      <p:pic>
        <p:nvPicPr>
          <p:cNvPr id="8194" name="Picture 2">
            <a:extLst>
              <a:ext uri="{FF2B5EF4-FFF2-40B4-BE49-F238E27FC236}">
                <a16:creationId xmlns:a16="http://schemas.microsoft.com/office/drawing/2014/main" id="{B0A91C0C-B64C-D0C5-C10C-47F8F27E32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1005" y="99715"/>
            <a:ext cx="3790950" cy="92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5744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DEEE-77FA-53F5-D565-875B12EA3F8F}"/>
              </a:ext>
            </a:extLst>
          </p:cNvPr>
          <p:cNvSpPr>
            <a:spLocks noGrp="1"/>
          </p:cNvSpPr>
          <p:nvPr>
            <p:ph type="ctrTitle"/>
          </p:nvPr>
        </p:nvSpPr>
        <p:spPr/>
        <p:txBody>
          <a:bodyPr>
            <a:normAutofit/>
          </a:bodyPr>
          <a:lstStyle/>
          <a:p>
            <a:r>
              <a:rPr lang="en-GB" sz="8800" dirty="0">
                <a:latin typeface="Gaegu Bold"/>
              </a:rPr>
              <a:t>Parent Prelim Prep</a:t>
            </a:r>
          </a:p>
        </p:txBody>
      </p:sp>
      <p:sp>
        <p:nvSpPr>
          <p:cNvPr id="3" name="Subtitle 2">
            <a:extLst>
              <a:ext uri="{FF2B5EF4-FFF2-40B4-BE49-F238E27FC236}">
                <a16:creationId xmlns:a16="http://schemas.microsoft.com/office/drawing/2014/main" id="{12DEE948-B213-AA87-BAE4-67BEF188600A}"/>
              </a:ext>
            </a:extLst>
          </p:cNvPr>
          <p:cNvSpPr>
            <a:spLocks noGrp="1"/>
          </p:cNvSpPr>
          <p:nvPr>
            <p:ph type="subTitle" idx="1"/>
          </p:nvPr>
        </p:nvSpPr>
        <p:spPr>
          <a:xfrm>
            <a:off x="762000" y="3716338"/>
            <a:ext cx="10668000" cy="1655762"/>
          </a:xfrm>
        </p:spPr>
        <p:txBody>
          <a:bodyPr>
            <a:normAutofit/>
          </a:bodyPr>
          <a:lstStyle/>
          <a:p>
            <a:r>
              <a:rPr lang="en-GB" sz="4000" dirty="0">
                <a:latin typeface="Gaegu Bold"/>
              </a:rPr>
              <a:t>Supporting our Young People with their Studying </a:t>
            </a:r>
          </a:p>
        </p:txBody>
      </p:sp>
      <p:pic>
        <p:nvPicPr>
          <p:cNvPr id="4" name="Picture 3" descr="Alford Academy (@alfordacademy) / Twitter">
            <a:extLst>
              <a:ext uri="{FF2B5EF4-FFF2-40B4-BE49-F238E27FC236}">
                <a16:creationId xmlns:a16="http://schemas.microsoft.com/office/drawing/2014/main" id="{20C6EB16-1FEF-6B78-1A12-DD14C4F889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6741" y="171767"/>
            <a:ext cx="1511118" cy="1511118"/>
          </a:xfrm>
          <a:prstGeom prst="rect">
            <a:avLst/>
          </a:prstGeom>
          <a:noFill/>
          <a:ln>
            <a:noFill/>
          </a:ln>
        </p:spPr>
      </p:pic>
    </p:spTree>
    <p:extLst>
      <p:ext uri="{BB962C8B-B14F-4D97-AF65-F5344CB8AC3E}">
        <p14:creationId xmlns:p14="http://schemas.microsoft.com/office/powerpoint/2010/main" val="2364535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5E016-6FC6-7CF6-CA00-1DC066FA634B}"/>
              </a:ext>
            </a:extLst>
          </p:cNvPr>
          <p:cNvSpPr>
            <a:spLocks noGrp="1"/>
          </p:cNvSpPr>
          <p:nvPr>
            <p:ph type="title"/>
          </p:nvPr>
        </p:nvSpPr>
        <p:spPr/>
        <p:txBody>
          <a:bodyPr>
            <a:normAutofit/>
          </a:bodyPr>
          <a:lstStyle/>
          <a:p>
            <a:r>
              <a:rPr lang="en-GB" sz="5400" dirty="0">
                <a:latin typeface="Gaegu Bold" pitchFamily="2" charset="0"/>
                <a:ea typeface="Gaegu Bold" pitchFamily="2" charset="0"/>
              </a:rPr>
              <a:t>Scholar </a:t>
            </a:r>
          </a:p>
        </p:txBody>
      </p:sp>
      <p:pic>
        <p:nvPicPr>
          <p:cNvPr id="6146" name="Picture 2">
            <a:extLst>
              <a:ext uri="{FF2B5EF4-FFF2-40B4-BE49-F238E27FC236}">
                <a16:creationId xmlns:a16="http://schemas.microsoft.com/office/drawing/2014/main" id="{50E7138C-C194-B62B-42A0-264CEB886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0421" y="836461"/>
            <a:ext cx="4376738" cy="5644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438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3622A-4D2C-68F7-EDCB-6D1DEA1B0DB4}"/>
              </a:ext>
            </a:extLst>
          </p:cNvPr>
          <p:cNvSpPr>
            <a:spLocks noGrp="1"/>
          </p:cNvSpPr>
          <p:nvPr>
            <p:ph type="title"/>
          </p:nvPr>
        </p:nvSpPr>
        <p:spPr/>
        <p:txBody>
          <a:bodyPr>
            <a:normAutofit/>
          </a:bodyPr>
          <a:lstStyle/>
          <a:p>
            <a:r>
              <a:rPr lang="en-GB" sz="5400" dirty="0">
                <a:latin typeface="Gaegu Bold" pitchFamily="2" charset="0"/>
                <a:ea typeface="Gaegu Bold" pitchFamily="2" charset="0"/>
              </a:rPr>
              <a:t>West </a:t>
            </a:r>
            <a:r>
              <a:rPr lang="en-GB" sz="5400" dirty="0" err="1">
                <a:latin typeface="Gaegu Bold" pitchFamily="2" charset="0"/>
                <a:ea typeface="Gaegu Bold" pitchFamily="2" charset="0"/>
              </a:rPr>
              <a:t>Os</a:t>
            </a:r>
            <a:endParaRPr lang="en-GB" sz="5400" dirty="0">
              <a:latin typeface="Gaegu Bold" pitchFamily="2" charset="0"/>
              <a:ea typeface="Gaegu Bold" pitchFamily="2" charset="0"/>
            </a:endParaRPr>
          </a:p>
        </p:txBody>
      </p:sp>
      <p:sp>
        <p:nvSpPr>
          <p:cNvPr id="3" name="Content Placeholder 2">
            <a:extLst>
              <a:ext uri="{FF2B5EF4-FFF2-40B4-BE49-F238E27FC236}">
                <a16:creationId xmlns:a16="http://schemas.microsoft.com/office/drawing/2014/main" id="{C7B3897D-9C7D-463E-2445-E97AEF67052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B9B0473D-588C-FA34-FB9E-ADEA74EDCD61}"/>
              </a:ext>
            </a:extLst>
          </p:cNvPr>
          <p:cNvPicPr>
            <a:picLocks noChangeAspect="1"/>
          </p:cNvPicPr>
          <p:nvPr/>
        </p:nvPicPr>
        <p:blipFill rotWithShape="1">
          <a:blip r:embed="rId3"/>
          <a:srcRect t="8001" r="1563" b="5324"/>
          <a:stretch/>
        </p:blipFill>
        <p:spPr>
          <a:xfrm>
            <a:off x="838200" y="1822450"/>
            <a:ext cx="9864090" cy="4885595"/>
          </a:xfrm>
          <a:prstGeom prst="rect">
            <a:avLst/>
          </a:prstGeom>
          <a:ln w="28575">
            <a:solidFill>
              <a:schemeClr val="tx1"/>
            </a:solidFill>
          </a:ln>
        </p:spPr>
      </p:pic>
      <p:pic>
        <p:nvPicPr>
          <p:cNvPr id="7170" name="Picture 2">
            <a:extLst>
              <a:ext uri="{FF2B5EF4-FFF2-40B4-BE49-F238E27FC236}">
                <a16:creationId xmlns:a16="http://schemas.microsoft.com/office/drawing/2014/main" id="{5EF53543-B27B-3044-462C-7D087F39C4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2813" y="82487"/>
            <a:ext cx="1750091" cy="132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211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Online Resources by Subject – JCSP Libraries">
            <a:extLst>
              <a:ext uri="{FF2B5EF4-FFF2-40B4-BE49-F238E27FC236}">
                <a16:creationId xmlns:a16="http://schemas.microsoft.com/office/drawing/2014/main" id="{8E00F7A9-604D-0545-FE8E-337F55ADAEC3}"/>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111"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1271" name="Rectangle 1127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14A50-17B3-F0E5-9B87-AD48547636F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Specific subject resources</a:t>
            </a:r>
          </a:p>
        </p:txBody>
      </p:sp>
      <p:cxnSp>
        <p:nvCxnSpPr>
          <p:cNvPr id="11273" name="Straight Connector 1127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1275" name="Straight Connector 1127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780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432F-A8AC-52F2-C68C-FBEC2AF321BE}"/>
              </a:ext>
            </a:extLst>
          </p:cNvPr>
          <p:cNvSpPr>
            <a:spLocks noGrp="1"/>
          </p:cNvSpPr>
          <p:nvPr>
            <p:ph type="title"/>
          </p:nvPr>
        </p:nvSpPr>
        <p:spPr/>
        <p:txBody>
          <a:bodyPr>
            <a:normAutofit/>
          </a:bodyPr>
          <a:lstStyle/>
          <a:p>
            <a:r>
              <a:rPr lang="en-GB" sz="5400" dirty="0">
                <a:latin typeface="Gaegu Bold"/>
              </a:rPr>
              <a:t>Content</a:t>
            </a:r>
          </a:p>
        </p:txBody>
      </p:sp>
      <p:sp>
        <p:nvSpPr>
          <p:cNvPr id="3" name="Content Placeholder 2">
            <a:extLst>
              <a:ext uri="{FF2B5EF4-FFF2-40B4-BE49-F238E27FC236}">
                <a16:creationId xmlns:a16="http://schemas.microsoft.com/office/drawing/2014/main" id="{1BF52B7F-67F9-4F39-FEB5-5FE1973195AB}"/>
              </a:ext>
            </a:extLst>
          </p:cNvPr>
          <p:cNvSpPr>
            <a:spLocks noGrp="1"/>
          </p:cNvSpPr>
          <p:nvPr>
            <p:ph idx="1"/>
          </p:nvPr>
        </p:nvSpPr>
        <p:spPr/>
        <p:txBody>
          <a:bodyPr>
            <a:normAutofit/>
          </a:bodyPr>
          <a:lstStyle/>
          <a:p>
            <a:r>
              <a:rPr lang="en-GB" sz="4000" dirty="0">
                <a:latin typeface="Gaegu Bold"/>
              </a:rPr>
              <a:t>Top Tips</a:t>
            </a:r>
          </a:p>
          <a:p>
            <a:r>
              <a:rPr lang="en-GB" sz="4000" dirty="0">
                <a:latin typeface="Gaegu Bold"/>
              </a:rPr>
              <a:t>Six Strategies of Effective Learning</a:t>
            </a:r>
          </a:p>
          <a:p>
            <a:r>
              <a:rPr lang="en-GB" sz="4000" dirty="0">
                <a:latin typeface="Gaegu Bold"/>
              </a:rPr>
              <a:t>Main Resources</a:t>
            </a:r>
          </a:p>
          <a:p>
            <a:pPr lvl="1"/>
            <a:r>
              <a:rPr lang="en-GB" sz="3600" dirty="0">
                <a:latin typeface="Gaegu Bold"/>
              </a:rPr>
              <a:t>Achieve and </a:t>
            </a:r>
            <a:r>
              <a:rPr lang="en-GB" sz="3600" dirty="0" err="1">
                <a:latin typeface="Gaegu Bold"/>
              </a:rPr>
              <a:t>E-sgoil</a:t>
            </a:r>
            <a:endParaRPr lang="en-GB" sz="3600" dirty="0">
              <a:latin typeface="Gaegu Bold"/>
            </a:endParaRPr>
          </a:p>
          <a:p>
            <a:r>
              <a:rPr lang="en-GB" sz="4000" dirty="0">
                <a:latin typeface="Gaegu Bold"/>
              </a:rPr>
              <a:t>Exam Mindset Guide</a:t>
            </a:r>
          </a:p>
          <a:p>
            <a:r>
              <a:rPr lang="en-GB" sz="4000" dirty="0">
                <a:latin typeface="Gaegu Bold"/>
              </a:rPr>
              <a:t>Subject Specific Resources</a:t>
            </a:r>
          </a:p>
          <a:p>
            <a:endParaRPr lang="en-GB" sz="4000" dirty="0">
              <a:latin typeface="Gaegu Bold"/>
            </a:endParaRPr>
          </a:p>
          <a:p>
            <a:endParaRPr lang="en-GB" sz="3600" dirty="0">
              <a:latin typeface="Gaegu Bold"/>
            </a:endParaRPr>
          </a:p>
          <a:p>
            <a:endParaRPr lang="en-GB" sz="4000" dirty="0">
              <a:latin typeface="Gaegu Bold"/>
            </a:endParaRPr>
          </a:p>
          <a:p>
            <a:endParaRPr lang="en-GB" sz="4000" dirty="0">
              <a:latin typeface="Gaegu Bold"/>
            </a:endParaRPr>
          </a:p>
          <a:p>
            <a:endParaRPr lang="en-GB" sz="4000" dirty="0">
              <a:latin typeface="Gaegu Bold"/>
            </a:endParaRPr>
          </a:p>
        </p:txBody>
      </p:sp>
      <p:pic>
        <p:nvPicPr>
          <p:cNvPr id="4" name="Picture 3" descr="Alford Academy (@alfordacademy) / Twitter">
            <a:extLst>
              <a:ext uri="{FF2B5EF4-FFF2-40B4-BE49-F238E27FC236}">
                <a16:creationId xmlns:a16="http://schemas.microsoft.com/office/drawing/2014/main" id="{72CCF04E-7605-F560-E9EB-B81E537D4CF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56741" y="171767"/>
            <a:ext cx="1511118" cy="1511118"/>
          </a:xfrm>
          <a:prstGeom prst="rect">
            <a:avLst/>
          </a:prstGeom>
          <a:noFill/>
          <a:ln>
            <a:noFill/>
          </a:ln>
        </p:spPr>
      </p:pic>
    </p:spTree>
    <p:extLst>
      <p:ext uri="{BB962C8B-B14F-4D97-AF65-F5344CB8AC3E}">
        <p14:creationId xmlns:p14="http://schemas.microsoft.com/office/powerpoint/2010/main" val="28375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7E289-1FC9-6C01-AD75-FA399DF78313}"/>
              </a:ext>
            </a:extLst>
          </p:cNvPr>
          <p:cNvSpPr>
            <a:spLocks noGrp="1"/>
          </p:cNvSpPr>
          <p:nvPr>
            <p:ph type="title"/>
          </p:nvPr>
        </p:nvSpPr>
        <p:spPr>
          <a:xfrm>
            <a:off x="439671" y="160337"/>
            <a:ext cx="10515600" cy="1086485"/>
          </a:xfrm>
        </p:spPr>
        <p:txBody>
          <a:bodyPr/>
          <a:lstStyle/>
          <a:p>
            <a:r>
              <a:rPr lang="en-GB" dirty="0">
                <a:latin typeface="Gaegu Bold"/>
              </a:rPr>
              <a:t>Top Tips</a:t>
            </a:r>
          </a:p>
        </p:txBody>
      </p:sp>
      <p:sp>
        <p:nvSpPr>
          <p:cNvPr id="3" name="Content Placeholder 2">
            <a:extLst>
              <a:ext uri="{FF2B5EF4-FFF2-40B4-BE49-F238E27FC236}">
                <a16:creationId xmlns:a16="http://schemas.microsoft.com/office/drawing/2014/main" id="{12C25000-8DCD-B6B8-6EFF-A206F07D4FB3}"/>
              </a:ext>
            </a:extLst>
          </p:cNvPr>
          <p:cNvSpPr>
            <a:spLocks noGrp="1"/>
          </p:cNvSpPr>
          <p:nvPr>
            <p:ph idx="1"/>
          </p:nvPr>
        </p:nvSpPr>
        <p:spPr>
          <a:xfrm>
            <a:off x="838200" y="1451610"/>
            <a:ext cx="10515600" cy="5234623"/>
          </a:xfrm>
        </p:spPr>
        <p:txBody>
          <a:bodyPr>
            <a:normAutofit/>
          </a:bodyPr>
          <a:lstStyle/>
          <a:p>
            <a:r>
              <a:rPr lang="en-GB" dirty="0">
                <a:latin typeface="Gaegu Bold" pitchFamily="2" charset="0"/>
                <a:ea typeface="Gaegu Bold" pitchFamily="2" charset="0"/>
              </a:rPr>
              <a:t>Chat to them and make a plan – what do they think?</a:t>
            </a:r>
          </a:p>
          <a:p>
            <a:r>
              <a:rPr lang="en-GB" dirty="0">
                <a:latin typeface="Gaegu Bold" pitchFamily="2" charset="0"/>
                <a:ea typeface="Gaegu Bold" pitchFamily="2" charset="0"/>
              </a:rPr>
              <a:t>Good place to work</a:t>
            </a:r>
          </a:p>
          <a:p>
            <a:r>
              <a:rPr lang="en-GB" dirty="0">
                <a:latin typeface="Gaegu Bold" pitchFamily="2" charset="0"/>
                <a:ea typeface="Gaegu Bold" pitchFamily="2" charset="0"/>
              </a:rPr>
              <a:t>Phones – apps like Flora Green Focus </a:t>
            </a:r>
            <a:r>
              <a:rPr lang="en-GB" dirty="0">
                <a:latin typeface="Gaegu Bold" pitchFamily="2" charset="0"/>
                <a:ea typeface="Gaegu Bold" pitchFamily="2" charset="0"/>
                <a:hlinkClick r:id="rId3"/>
              </a:rPr>
              <a:t>https://flora.appfinca.com/en/</a:t>
            </a:r>
            <a:endParaRPr lang="en-GB" dirty="0">
              <a:latin typeface="Gaegu Bold" pitchFamily="2" charset="0"/>
              <a:ea typeface="Gaegu Bold" pitchFamily="2" charset="0"/>
            </a:endParaRPr>
          </a:p>
          <a:p>
            <a:r>
              <a:rPr lang="en-GB" dirty="0">
                <a:latin typeface="Gaegu Bold" pitchFamily="2" charset="0"/>
                <a:ea typeface="Gaegu Bold" pitchFamily="2" charset="0"/>
              </a:rPr>
              <a:t>Good routines</a:t>
            </a:r>
          </a:p>
          <a:p>
            <a:r>
              <a:rPr lang="en-GB" dirty="0">
                <a:latin typeface="Gaegu Bold" pitchFamily="2" charset="0"/>
                <a:ea typeface="Gaegu Bold" pitchFamily="2" charset="0"/>
              </a:rPr>
              <a:t>Distinction between where you work and where you relax</a:t>
            </a:r>
          </a:p>
          <a:p>
            <a:r>
              <a:rPr lang="en-GB" dirty="0">
                <a:latin typeface="Gaegu Bold" pitchFamily="2" charset="0"/>
                <a:ea typeface="Gaegu Bold" pitchFamily="2" charset="0"/>
              </a:rPr>
              <a:t>Time off is important – discuss what this looks like</a:t>
            </a:r>
          </a:p>
          <a:p>
            <a:r>
              <a:rPr lang="en-GB" dirty="0">
                <a:latin typeface="Gaegu Bold" pitchFamily="2" charset="0"/>
                <a:ea typeface="Gaegu Bold" pitchFamily="2" charset="0"/>
              </a:rPr>
              <a:t>Family relationships are important – maintain these as best you can.  Remember they are stressed and this is new</a:t>
            </a:r>
          </a:p>
          <a:p>
            <a:r>
              <a:rPr lang="en-GB" dirty="0">
                <a:latin typeface="Gaegu Bold" pitchFamily="2" charset="0"/>
                <a:ea typeface="Gaegu Bold" pitchFamily="2" charset="0"/>
              </a:rPr>
              <a:t>Nice stationary helps but…</a:t>
            </a:r>
          </a:p>
          <a:p>
            <a:endParaRPr lang="en-GB" dirty="0">
              <a:latin typeface="Gaegu Bold" pitchFamily="2" charset="0"/>
              <a:ea typeface="Gaegu Bold" pitchFamily="2" charset="0"/>
            </a:endParaRPr>
          </a:p>
        </p:txBody>
      </p:sp>
      <p:pic>
        <p:nvPicPr>
          <p:cNvPr id="4" name="Picture 3" descr="Alford Academy (@alfordacademy) / Twitter">
            <a:extLst>
              <a:ext uri="{FF2B5EF4-FFF2-40B4-BE49-F238E27FC236}">
                <a16:creationId xmlns:a16="http://schemas.microsoft.com/office/drawing/2014/main" id="{26B31586-77F9-4FA7-321E-ECA8B711B7B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6741" y="171767"/>
            <a:ext cx="1511118" cy="1511118"/>
          </a:xfrm>
          <a:prstGeom prst="rect">
            <a:avLst/>
          </a:prstGeom>
          <a:noFill/>
          <a:ln>
            <a:noFill/>
          </a:ln>
        </p:spPr>
      </p:pic>
    </p:spTree>
    <p:extLst>
      <p:ext uri="{BB962C8B-B14F-4D97-AF65-F5344CB8AC3E}">
        <p14:creationId xmlns:p14="http://schemas.microsoft.com/office/powerpoint/2010/main" val="3250468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63611-F964-3455-F85B-3C38513C1CAF}"/>
              </a:ext>
            </a:extLst>
          </p:cNvPr>
          <p:cNvSpPr>
            <a:spLocks noGrp="1"/>
          </p:cNvSpPr>
          <p:nvPr>
            <p:ph type="title"/>
          </p:nvPr>
        </p:nvSpPr>
        <p:spPr>
          <a:xfrm>
            <a:off x="762001" y="1141711"/>
            <a:ext cx="3234466" cy="3474364"/>
          </a:xfrm>
        </p:spPr>
        <p:txBody>
          <a:bodyPr vert="horz" lIns="91440" tIns="45720" rIns="91440" bIns="45720" rtlCol="0" anchor="t">
            <a:normAutofit/>
          </a:bodyPr>
          <a:lstStyle/>
          <a:p>
            <a:r>
              <a:rPr lang="en-US" sz="3600" dirty="0">
                <a:latin typeface="Gaegu Bold" pitchFamily="2" charset="0"/>
                <a:ea typeface="Gaegu Bold" pitchFamily="2" charset="0"/>
              </a:rPr>
              <a:t>Here comes the Science bit – concentrate!</a:t>
            </a:r>
          </a:p>
        </p:txBody>
      </p:sp>
      <p:cxnSp>
        <p:nvCxnSpPr>
          <p:cNvPr id="9223" name="Straight Connector 9222">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218" name="Picture 2" descr="The Learning Scientists">
            <a:hlinkClick r:id="rId3"/>
            <a:extLst>
              <a:ext uri="{FF2B5EF4-FFF2-40B4-BE49-F238E27FC236}">
                <a16:creationId xmlns:a16="http://schemas.microsoft.com/office/drawing/2014/main" id="{11791AA3-6C83-A04E-68EF-91883DFE86E1}"/>
              </a:ext>
            </a:extLst>
          </p:cNvPr>
          <p:cNvPicPr>
            <a:picLocks noGrp="1" noChangeAspect="1" noChangeArrowheads="1"/>
          </p:cNvPicPr>
          <p:nvPr>
            <p:ph idx="1"/>
          </p:nvPr>
        </p:nvPicPr>
        <p:blipFill rotWithShape="1">
          <a:blip r:embed="rId4">
            <a:extLst>
              <a:ext uri="{28A0092B-C50C-407E-A947-70E740481C1C}">
                <a14:useLocalDpi xmlns:a14="http://schemas.microsoft.com/office/drawing/2010/main" val="0"/>
              </a:ext>
            </a:extLst>
          </a:blip>
          <a:srcRect t="11088" r="1" b="10769"/>
          <a:stretch/>
        </p:blipFill>
        <p:spPr bwMode="auto">
          <a:xfrm>
            <a:off x="4615543" y="10"/>
            <a:ext cx="757645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043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B93E1-7E18-DE68-893A-FCC97D3B2A5C}"/>
              </a:ext>
            </a:extLst>
          </p:cNvPr>
          <p:cNvSpPr>
            <a:spLocks noGrp="1"/>
          </p:cNvSpPr>
          <p:nvPr>
            <p:ph type="title"/>
          </p:nvPr>
        </p:nvSpPr>
        <p:spPr>
          <a:xfrm>
            <a:off x="518160" y="365125"/>
            <a:ext cx="5494021" cy="4458335"/>
          </a:xfrm>
        </p:spPr>
        <p:txBody>
          <a:bodyPr>
            <a:normAutofit/>
          </a:bodyPr>
          <a:lstStyle/>
          <a:p>
            <a:r>
              <a:rPr lang="en-GB" sz="4800" dirty="0">
                <a:latin typeface="Gaegu Bold" pitchFamily="2" charset="0"/>
                <a:ea typeface="Gaegu Bold" pitchFamily="2" charset="0"/>
              </a:rPr>
              <a:t>Six Strategies of Effective Learning</a:t>
            </a:r>
          </a:p>
        </p:txBody>
      </p:sp>
      <p:pic>
        <p:nvPicPr>
          <p:cNvPr id="12290" name="Picture 2">
            <a:hlinkClick r:id="rId3"/>
            <a:extLst>
              <a:ext uri="{FF2B5EF4-FFF2-40B4-BE49-F238E27FC236}">
                <a16:creationId xmlns:a16="http://schemas.microsoft.com/office/drawing/2014/main" id="{EED853B3-3C1B-4BB5-2EAB-8157142EEF1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5500" b="7000"/>
          <a:stretch/>
        </p:blipFill>
        <p:spPr bwMode="auto">
          <a:xfrm>
            <a:off x="5852160" y="300590"/>
            <a:ext cx="6173789" cy="6192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96018-35BE-A328-2964-D839E1725B72}"/>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dirty="0">
                <a:solidFill>
                  <a:schemeClr val="tx1"/>
                </a:solidFill>
                <a:latin typeface="Gaegu Bold"/>
              </a:rPr>
              <a:t>Alford Academy  Resources</a:t>
            </a:r>
          </a:p>
        </p:txBody>
      </p:sp>
      <p:sp>
        <p:nvSpPr>
          <p:cNvPr id="1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10;&#10;Description automatically generated">
            <a:extLst>
              <a:ext uri="{FF2B5EF4-FFF2-40B4-BE49-F238E27FC236}">
                <a16:creationId xmlns:a16="http://schemas.microsoft.com/office/drawing/2014/main" id="{D61421A2-EDAB-B09B-3614-AC003A974A70}"/>
              </a:ext>
            </a:extLst>
          </p:cNvPr>
          <p:cNvPicPr>
            <a:picLocks noGrp="1" noChangeAspect="1"/>
          </p:cNvPicPr>
          <p:nvPr>
            <p:ph idx="1"/>
          </p:nvPr>
        </p:nvPicPr>
        <p:blipFill rotWithShape="1">
          <a:blip r:embed="rId3"/>
          <a:srcRect t="3830" b="5325"/>
          <a:stretch/>
        </p:blipFill>
        <p:spPr>
          <a:xfrm>
            <a:off x="4541651" y="1685112"/>
            <a:ext cx="7214616" cy="3686689"/>
          </a:xfrm>
          <a:prstGeom prst="rect">
            <a:avLst/>
          </a:prstGeom>
          <a:ln>
            <a:solidFill>
              <a:schemeClr val="tx1"/>
            </a:solidFill>
          </a:ln>
        </p:spPr>
      </p:pic>
      <p:pic>
        <p:nvPicPr>
          <p:cNvPr id="8" name="Picture 7" descr="Alford Academy (@alfordacademy) / Twitter">
            <a:extLst>
              <a:ext uri="{FF2B5EF4-FFF2-40B4-BE49-F238E27FC236}">
                <a16:creationId xmlns:a16="http://schemas.microsoft.com/office/drawing/2014/main" id="{BED4B6EE-0024-9550-9E5C-EEDEA5B8F6C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89919" y="171767"/>
            <a:ext cx="1277939" cy="1277939"/>
          </a:xfrm>
          <a:prstGeom prst="rect">
            <a:avLst/>
          </a:prstGeom>
          <a:noFill/>
          <a:ln>
            <a:noFill/>
          </a:ln>
        </p:spPr>
      </p:pic>
    </p:spTree>
    <p:extLst>
      <p:ext uri="{BB962C8B-B14F-4D97-AF65-F5344CB8AC3E}">
        <p14:creationId xmlns:p14="http://schemas.microsoft.com/office/powerpoint/2010/main" val="1500012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66549-8227-F340-0D5E-29AF74E4AFE4}"/>
              </a:ext>
            </a:extLst>
          </p:cNvPr>
          <p:cNvSpPr>
            <a:spLocks noGrp="1"/>
          </p:cNvSpPr>
          <p:nvPr>
            <p:ph type="title"/>
          </p:nvPr>
        </p:nvSpPr>
        <p:spPr>
          <a:xfrm>
            <a:off x="331470" y="222252"/>
            <a:ext cx="10515600" cy="1325563"/>
          </a:xfrm>
        </p:spPr>
        <p:txBody>
          <a:bodyPr>
            <a:normAutofit/>
          </a:bodyPr>
          <a:lstStyle/>
          <a:p>
            <a:r>
              <a:rPr lang="en-GB" sz="5400" dirty="0">
                <a:latin typeface="Gaegu Bold" pitchFamily="2" charset="0"/>
                <a:ea typeface="Gaegu Bold" pitchFamily="2" charset="0"/>
              </a:rPr>
              <a:t>Assessment Overview</a:t>
            </a:r>
          </a:p>
        </p:txBody>
      </p:sp>
      <p:sp>
        <p:nvSpPr>
          <p:cNvPr id="3" name="Content Placeholder 2">
            <a:extLst>
              <a:ext uri="{FF2B5EF4-FFF2-40B4-BE49-F238E27FC236}">
                <a16:creationId xmlns:a16="http://schemas.microsoft.com/office/drawing/2014/main" id="{57CBED5D-EA68-1A35-6F95-0CC851E1139C}"/>
              </a:ext>
            </a:extLst>
          </p:cNvPr>
          <p:cNvSpPr>
            <a:spLocks noGrp="1"/>
          </p:cNvSpPr>
          <p:nvPr>
            <p:ph idx="1"/>
          </p:nvPr>
        </p:nvSpPr>
        <p:spPr>
          <a:xfrm>
            <a:off x="331470" y="1825625"/>
            <a:ext cx="11647170" cy="4351338"/>
          </a:xfrm>
        </p:spPr>
        <p:txBody>
          <a:bodyPr>
            <a:normAutofit/>
          </a:bodyPr>
          <a:lstStyle/>
          <a:p>
            <a:pPr marL="0" indent="0">
              <a:buNone/>
            </a:pPr>
            <a:r>
              <a:rPr lang="en-GB" sz="2400" dirty="0">
                <a:latin typeface="Gaegu Bold" pitchFamily="2" charset="0"/>
                <a:ea typeface="Gaegu Bold" pitchFamily="2" charset="0"/>
              </a:rPr>
              <a:t>Important resources </a:t>
            </a:r>
          </a:p>
          <a:p>
            <a:pPr lvl="1"/>
            <a:r>
              <a:rPr lang="en-GB" dirty="0">
                <a:latin typeface="Gaegu Bold" pitchFamily="2" charset="0"/>
                <a:ea typeface="Gaegu Bold" pitchFamily="2" charset="0"/>
              </a:rPr>
              <a:t>Your National Qualifications booklet – pupils received this at an assembly</a:t>
            </a:r>
          </a:p>
          <a:p>
            <a:pPr lvl="1"/>
            <a:r>
              <a:rPr lang="en-GB" dirty="0">
                <a:latin typeface="Gaegu Bold" pitchFamily="2" charset="0"/>
                <a:ea typeface="Gaegu Bold" pitchFamily="2" charset="0"/>
              </a:rPr>
              <a:t>Exam timetable 2024 – start planning now</a:t>
            </a:r>
          </a:p>
          <a:p>
            <a:pPr lvl="1"/>
            <a:r>
              <a:rPr lang="en-GB" dirty="0">
                <a:latin typeface="Gaegu Bold" pitchFamily="2" charset="0"/>
                <a:ea typeface="Gaegu Bold" pitchFamily="2" charset="0"/>
              </a:rPr>
              <a:t>Past Papers</a:t>
            </a:r>
          </a:p>
          <a:p>
            <a:pPr lvl="1"/>
            <a:r>
              <a:rPr lang="en-GB" dirty="0">
                <a:latin typeface="Gaegu Bold" pitchFamily="2" charset="0"/>
                <a:ea typeface="Gaegu Bold" pitchFamily="2" charset="0"/>
                <a:hlinkClick r:id="rId2"/>
              </a:rPr>
              <a:t>https://alfordacademy.edublogs.org/assessment-overview-23-24/</a:t>
            </a:r>
            <a:endParaRPr lang="en-GB" dirty="0">
              <a:latin typeface="Gaegu Bold" pitchFamily="2" charset="0"/>
              <a:ea typeface="Gaegu Bold" pitchFamily="2" charset="0"/>
            </a:endParaRPr>
          </a:p>
          <a:p>
            <a:pPr lvl="1"/>
            <a:r>
              <a:rPr lang="en-GB" dirty="0">
                <a:latin typeface="Gaegu Bold" pitchFamily="2" charset="0"/>
                <a:ea typeface="Gaegu Bold" pitchFamily="2" charset="0"/>
              </a:rPr>
              <a:t>Understanding Standards </a:t>
            </a:r>
          </a:p>
          <a:p>
            <a:pPr lvl="1"/>
            <a:endParaRPr lang="en-GB" dirty="0">
              <a:latin typeface="Gaegu Bold" pitchFamily="2" charset="0"/>
              <a:ea typeface="Gaegu Bold" pitchFamily="2" charset="0"/>
            </a:endParaRPr>
          </a:p>
          <a:p>
            <a:pPr marL="0" indent="0">
              <a:buNone/>
            </a:pPr>
            <a:endParaRPr lang="en-GB" sz="2400" dirty="0">
              <a:latin typeface="Gaegu Bold" pitchFamily="2" charset="0"/>
              <a:ea typeface="Gaegu Bold" pitchFamily="2" charset="0"/>
            </a:endParaRPr>
          </a:p>
          <a:p>
            <a:pPr marL="0" indent="0">
              <a:buNone/>
            </a:pPr>
            <a:endParaRPr lang="en-GB" sz="2400" dirty="0">
              <a:latin typeface="Gaegu Bold" pitchFamily="2" charset="0"/>
              <a:ea typeface="Gaegu Bold" pitchFamily="2" charset="0"/>
            </a:endParaRPr>
          </a:p>
          <a:p>
            <a:endParaRPr lang="en-GB" sz="2400" dirty="0">
              <a:latin typeface="Gaegu Bold" pitchFamily="2" charset="0"/>
              <a:ea typeface="Gaegu Bold" pitchFamily="2" charset="0"/>
            </a:endParaRPr>
          </a:p>
        </p:txBody>
      </p:sp>
      <p:pic>
        <p:nvPicPr>
          <p:cNvPr id="5122" name="Picture 2" descr="Scottish Qualifications Authority - SQA">
            <a:extLst>
              <a:ext uri="{FF2B5EF4-FFF2-40B4-BE49-F238E27FC236}">
                <a16:creationId xmlns:a16="http://schemas.microsoft.com/office/drawing/2014/main" id="{D8BBE2C0-606D-DB11-8664-5BCE86E45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9434" y="4480559"/>
            <a:ext cx="2094865" cy="20948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lford Academy (@alfordacademy) / Twitter">
            <a:extLst>
              <a:ext uri="{FF2B5EF4-FFF2-40B4-BE49-F238E27FC236}">
                <a16:creationId xmlns:a16="http://schemas.microsoft.com/office/drawing/2014/main" id="{5399BC35-B248-A8DF-48D5-A5242A2B40C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56741" y="171767"/>
            <a:ext cx="1511118" cy="1511118"/>
          </a:xfrm>
          <a:prstGeom prst="rect">
            <a:avLst/>
          </a:prstGeom>
          <a:noFill/>
          <a:ln>
            <a:noFill/>
          </a:ln>
        </p:spPr>
      </p:pic>
    </p:spTree>
    <p:extLst>
      <p:ext uri="{BB962C8B-B14F-4D97-AF65-F5344CB8AC3E}">
        <p14:creationId xmlns:p14="http://schemas.microsoft.com/office/powerpoint/2010/main" val="155710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C96018-35BE-A328-2964-D839E1725B72}"/>
              </a:ext>
            </a:extLst>
          </p:cNvPr>
          <p:cNvSpPr>
            <a:spLocks noGrp="1"/>
          </p:cNvSpPr>
          <p:nvPr>
            <p:ph type="title"/>
          </p:nvPr>
        </p:nvSpPr>
        <p:spPr>
          <a:xfrm>
            <a:off x="630936" y="639520"/>
            <a:ext cx="3429000" cy="1719072"/>
          </a:xfrm>
        </p:spPr>
        <p:txBody>
          <a:bodyPr anchor="b">
            <a:normAutofit/>
          </a:bodyPr>
          <a:lstStyle/>
          <a:p>
            <a:r>
              <a:rPr lang="en-GB" sz="3800" dirty="0">
                <a:latin typeface="Gaegu Bold"/>
              </a:rPr>
              <a:t>Alford Academy Main Resources</a:t>
            </a:r>
          </a:p>
        </p:txBody>
      </p:sp>
      <p:sp>
        <p:nvSpPr>
          <p:cNvPr id="19"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EE4D99A-D058-10E5-6538-E2A8A01D4918}"/>
              </a:ext>
            </a:extLst>
          </p:cNvPr>
          <p:cNvSpPr>
            <a:spLocks noGrp="1"/>
          </p:cNvSpPr>
          <p:nvPr>
            <p:ph idx="1"/>
          </p:nvPr>
        </p:nvSpPr>
        <p:spPr>
          <a:xfrm>
            <a:off x="630936" y="2807208"/>
            <a:ext cx="3429000" cy="3410712"/>
          </a:xfrm>
        </p:spPr>
        <p:txBody>
          <a:bodyPr anchor="t">
            <a:normAutofit/>
          </a:bodyPr>
          <a:lstStyle/>
          <a:p>
            <a:r>
              <a:rPr lang="en-GB" sz="3200" dirty="0">
                <a:latin typeface="Gaegu Bold"/>
              </a:rPr>
              <a:t>Exam Support</a:t>
            </a:r>
          </a:p>
          <a:p>
            <a:r>
              <a:rPr lang="en-GB" sz="3200" dirty="0">
                <a:latin typeface="Gaegu Bold"/>
              </a:rPr>
              <a:t>Achieve</a:t>
            </a:r>
          </a:p>
          <a:p>
            <a:r>
              <a:rPr lang="en-GB" sz="3200" dirty="0" err="1">
                <a:latin typeface="Gaegu Bold"/>
              </a:rPr>
              <a:t>E-sgoil</a:t>
            </a:r>
            <a:endParaRPr lang="en-GB" sz="3200" dirty="0">
              <a:latin typeface="Gaegu Bold"/>
            </a:endParaRPr>
          </a:p>
          <a:p>
            <a:r>
              <a:rPr lang="en-GB" sz="3200" dirty="0">
                <a:latin typeface="Gaegu Bold"/>
              </a:rPr>
              <a:t>Scholar</a:t>
            </a:r>
          </a:p>
          <a:p>
            <a:r>
              <a:rPr lang="en-GB" sz="3200" dirty="0">
                <a:latin typeface="Gaegu Bold"/>
              </a:rPr>
              <a:t>West-OS</a:t>
            </a:r>
          </a:p>
          <a:p>
            <a:endParaRPr lang="en-GB" sz="2200" dirty="0">
              <a:latin typeface="Gaegu Bold"/>
            </a:endParaRPr>
          </a:p>
          <a:p>
            <a:endParaRPr lang="en-GB" sz="2200" dirty="0">
              <a:latin typeface="Gaegu Bold"/>
            </a:endParaRPr>
          </a:p>
          <a:p>
            <a:endParaRPr lang="en-GB" sz="2200" dirty="0">
              <a:latin typeface="Gaegu Bold"/>
            </a:endParaRPr>
          </a:p>
        </p:txBody>
      </p:sp>
      <p:pic>
        <p:nvPicPr>
          <p:cNvPr id="5" name="Picture 4">
            <a:extLst>
              <a:ext uri="{FF2B5EF4-FFF2-40B4-BE49-F238E27FC236}">
                <a16:creationId xmlns:a16="http://schemas.microsoft.com/office/drawing/2014/main" id="{D61421A2-EDAB-B09B-3614-AC003A974A70}"/>
              </a:ext>
            </a:extLst>
          </p:cNvPr>
          <p:cNvPicPr>
            <a:picLocks noChangeAspect="1"/>
          </p:cNvPicPr>
          <p:nvPr/>
        </p:nvPicPr>
        <p:blipFill rotWithShape="1">
          <a:blip r:embed="rId3"/>
          <a:srcRect t="3830" b="5325"/>
          <a:stretch/>
        </p:blipFill>
        <p:spPr>
          <a:xfrm>
            <a:off x="4654296" y="1665089"/>
            <a:ext cx="6903720" cy="3527821"/>
          </a:xfrm>
          <a:prstGeom prst="rect">
            <a:avLst/>
          </a:prstGeom>
        </p:spPr>
      </p:pic>
    </p:spTree>
    <p:extLst>
      <p:ext uri="{BB962C8B-B14F-4D97-AF65-F5344CB8AC3E}">
        <p14:creationId xmlns:p14="http://schemas.microsoft.com/office/powerpoint/2010/main" val="175584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fd0ff77-71cd-4584-b1a4-ed95680b22e9">
      <Terms xmlns="http://schemas.microsoft.com/office/infopath/2007/PartnerControls"/>
    </lcf76f155ced4ddcb4097134ff3c332f>
    <TaxCatchAll xmlns="b286816e-519d-42c6-8f15-1a4235facbd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3400BE63313A247A981A791AB135DF2" ma:contentTypeVersion="17" ma:contentTypeDescription="Create a new document." ma:contentTypeScope="" ma:versionID="e3b41770df55ab171b3afdb51b63e026">
  <xsd:schema xmlns:xsd="http://www.w3.org/2001/XMLSchema" xmlns:xs="http://www.w3.org/2001/XMLSchema" xmlns:p="http://schemas.microsoft.com/office/2006/metadata/properties" xmlns:ns2="5fd0ff77-71cd-4584-b1a4-ed95680b22e9" xmlns:ns3="d1608d87-ae51-4ad3-9904-00b904fbdc89" xmlns:ns4="b286816e-519d-42c6-8f15-1a4235facbd1" targetNamespace="http://schemas.microsoft.com/office/2006/metadata/properties" ma:root="true" ma:fieldsID="417adbe5b963c87b48dad1c017c1b4e2" ns2:_="" ns3:_="" ns4:_="">
    <xsd:import namespace="5fd0ff77-71cd-4584-b1a4-ed95680b22e9"/>
    <xsd:import namespace="d1608d87-ae51-4ad3-9904-00b904fbdc89"/>
    <xsd:import namespace="b286816e-519d-42c6-8f15-1a4235facb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d0ff77-71cd-4584-b1a4-ed95680b22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c9237bb-78b7-42cf-81ab-aa5abb9ec15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608d87-ae51-4ad3-9904-00b904fbdc8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86816e-519d-42c6-8f15-1a4235facbd1"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406ab353-9fef-4661-aa69-2c7bd9bf2740}" ma:internalName="TaxCatchAll" ma:showField="CatchAllData" ma:web="d1608d87-ae51-4ad3-9904-00b904fbdc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FBCC62F-1C75-40D5-B8E6-8AD1CA9294B9}">
  <ds:schemaRefs>
    <ds:schemaRef ds:uri="http://schemas.microsoft.com/office/2006/metadata/properties"/>
    <ds:schemaRef ds:uri="http://schemas.microsoft.com/office/infopath/2007/PartnerControls"/>
    <ds:schemaRef ds:uri="5fd0ff77-71cd-4584-b1a4-ed95680b22e9"/>
    <ds:schemaRef ds:uri="b286816e-519d-42c6-8f15-1a4235facbd1"/>
  </ds:schemaRefs>
</ds:datastoreItem>
</file>

<file path=customXml/itemProps2.xml><?xml version="1.0" encoding="utf-8"?>
<ds:datastoreItem xmlns:ds="http://schemas.openxmlformats.org/officeDocument/2006/customXml" ds:itemID="{B232FA27-E473-4A7A-BE31-0A0D29BC6F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d0ff77-71cd-4584-b1a4-ed95680b22e9"/>
    <ds:schemaRef ds:uri="d1608d87-ae51-4ad3-9904-00b904fbdc89"/>
    <ds:schemaRef ds:uri="b286816e-519d-42c6-8f15-1a4235fac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D20453-B799-4C02-827A-D0F3F779A3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5681</TotalTime>
  <Words>1153</Words>
  <Application>Microsoft Office PowerPoint</Application>
  <PresentationFormat>Widescreen</PresentationFormat>
  <Paragraphs>121</Paragraphs>
  <Slides>22</Slides>
  <Notes>15</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22</vt:i4>
      </vt:variant>
    </vt:vector>
  </HeadingPairs>
  <TitlesOfParts>
    <vt:vector size="32" baseType="lpstr">
      <vt:lpstr>Arial</vt:lpstr>
      <vt:lpstr>Calibri</vt:lpstr>
      <vt:lpstr>Calibri Light</vt:lpstr>
      <vt:lpstr>Gaegu Bold</vt:lpstr>
      <vt:lpstr>Helvetica 45 Light</vt:lpstr>
      <vt:lpstr>minion-pro</vt:lpstr>
      <vt:lpstr>Montserrat Bold</vt:lpstr>
      <vt:lpstr>Source Sans Pro</vt:lpstr>
      <vt:lpstr>Office Theme</vt:lpstr>
      <vt:lpstr>1_Office Theme</vt:lpstr>
      <vt:lpstr>Virtual Meeting Protocol</vt:lpstr>
      <vt:lpstr>Parent Prelim Prep</vt:lpstr>
      <vt:lpstr>Content</vt:lpstr>
      <vt:lpstr>Top Tips</vt:lpstr>
      <vt:lpstr>Here comes the Science bit – concentrate!</vt:lpstr>
      <vt:lpstr>Six Strategies of Effective Learning</vt:lpstr>
      <vt:lpstr>Alford Academy  Resources</vt:lpstr>
      <vt:lpstr>Assessment Overview</vt:lpstr>
      <vt:lpstr>Alford Academy Main Resources</vt:lpstr>
      <vt:lpstr>Achieve</vt:lpstr>
      <vt:lpstr>Achieve</vt:lpstr>
      <vt:lpstr>Achieve - Assess</vt:lpstr>
      <vt:lpstr>Achieve</vt:lpstr>
      <vt:lpstr>PowerPoint Presentation</vt:lpstr>
      <vt:lpstr>PowerPoint Presentation</vt:lpstr>
      <vt:lpstr>E-sgoil</vt:lpstr>
      <vt:lpstr>PowerPoint Presentation</vt:lpstr>
      <vt:lpstr>PowerPoint Presentation</vt:lpstr>
      <vt:lpstr>Exam Mindset Guide</vt:lpstr>
      <vt:lpstr>Scholar </vt:lpstr>
      <vt:lpstr>West Os</vt:lpstr>
      <vt:lpstr>Specific subject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Meeting Protocol</dc:title>
  <dc:creator>Matthew Skellern</dc:creator>
  <cp:lastModifiedBy>Matthew Skellern</cp:lastModifiedBy>
  <cp:revision>2</cp:revision>
  <dcterms:created xsi:type="dcterms:W3CDTF">2023-12-03T21:42:29Z</dcterms:created>
  <dcterms:modified xsi:type="dcterms:W3CDTF">2023-12-08T11:57:51Z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0x010100D3400BE63313A247A981A791AB135DF2</vt:lpwstr>
  </property>
  <property fmtid="{D5CDD505-2E9C-101B-9397-08002B2CF9AE}" pid="3" name="MediaServiceImageTags">
    <vt:lpwstr/>
  </property>
</Properties>
</file>